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8" r:id="rId3"/>
    <p:sldId id="310" r:id="rId4"/>
    <p:sldId id="311" r:id="rId5"/>
    <p:sldId id="312" r:id="rId6"/>
    <p:sldId id="265" r:id="rId7"/>
    <p:sldId id="313" r:id="rId8"/>
    <p:sldId id="314" r:id="rId9"/>
    <p:sldId id="321" r:id="rId10"/>
    <p:sldId id="315" r:id="rId11"/>
    <p:sldId id="320" r:id="rId12"/>
    <p:sldId id="316" r:id="rId13"/>
    <p:sldId id="317" r:id="rId14"/>
    <p:sldId id="318" r:id="rId15"/>
    <p:sldId id="319" r:id="rId16"/>
  </p:sldIdLst>
  <p:sldSz cx="9144000" cy="6858000" type="screen4x3"/>
  <p:notesSz cx="6735763" cy="9866313"/>
  <p:defaultTextStyle>
    <a:defPPr>
      <a:defRPr lang="zh-TW"/>
    </a:defPPr>
    <a:lvl1pPr algn="l" rtl="0" fontAlgn="base">
      <a:spcBef>
        <a:spcPct val="0"/>
      </a:spcBef>
      <a:spcAft>
        <a:spcPct val="0"/>
      </a:spcAft>
      <a:defRPr kumimoji="1" b="1" kern="1200">
        <a:solidFill>
          <a:schemeClr val="tx1"/>
        </a:solidFill>
        <a:latin typeface="Arial" charset="0"/>
        <a:ea typeface="新細明體" charset="-120"/>
        <a:cs typeface="+mn-cs"/>
      </a:defRPr>
    </a:lvl1pPr>
    <a:lvl2pPr marL="457200" algn="l" rtl="0" fontAlgn="base">
      <a:spcBef>
        <a:spcPct val="0"/>
      </a:spcBef>
      <a:spcAft>
        <a:spcPct val="0"/>
      </a:spcAft>
      <a:defRPr kumimoji="1" b="1" kern="1200">
        <a:solidFill>
          <a:schemeClr val="tx1"/>
        </a:solidFill>
        <a:latin typeface="Arial" charset="0"/>
        <a:ea typeface="新細明體" charset="-120"/>
        <a:cs typeface="+mn-cs"/>
      </a:defRPr>
    </a:lvl2pPr>
    <a:lvl3pPr marL="914400" algn="l" rtl="0" fontAlgn="base">
      <a:spcBef>
        <a:spcPct val="0"/>
      </a:spcBef>
      <a:spcAft>
        <a:spcPct val="0"/>
      </a:spcAft>
      <a:defRPr kumimoji="1" b="1" kern="1200">
        <a:solidFill>
          <a:schemeClr val="tx1"/>
        </a:solidFill>
        <a:latin typeface="Arial" charset="0"/>
        <a:ea typeface="新細明體" charset="-120"/>
        <a:cs typeface="+mn-cs"/>
      </a:defRPr>
    </a:lvl3pPr>
    <a:lvl4pPr marL="1371600" algn="l" rtl="0" fontAlgn="base">
      <a:spcBef>
        <a:spcPct val="0"/>
      </a:spcBef>
      <a:spcAft>
        <a:spcPct val="0"/>
      </a:spcAft>
      <a:defRPr kumimoji="1" b="1" kern="1200">
        <a:solidFill>
          <a:schemeClr val="tx1"/>
        </a:solidFill>
        <a:latin typeface="Arial" charset="0"/>
        <a:ea typeface="新細明體" charset="-120"/>
        <a:cs typeface="+mn-cs"/>
      </a:defRPr>
    </a:lvl4pPr>
    <a:lvl5pPr marL="1828800" algn="l" rtl="0" fontAlgn="base">
      <a:spcBef>
        <a:spcPct val="0"/>
      </a:spcBef>
      <a:spcAft>
        <a:spcPct val="0"/>
      </a:spcAft>
      <a:defRPr kumimoji="1" b="1" kern="1200">
        <a:solidFill>
          <a:schemeClr val="tx1"/>
        </a:solidFill>
        <a:latin typeface="Arial" charset="0"/>
        <a:ea typeface="新細明體" charset="-120"/>
        <a:cs typeface="+mn-cs"/>
      </a:defRPr>
    </a:lvl5pPr>
    <a:lvl6pPr marL="2286000" algn="l" defTabSz="914400" rtl="0" eaLnBrk="1" latinLnBrk="0" hangingPunct="1">
      <a:defRPr kumimoji="1" b="1" kern="1200">
        <a:solidFill>
          <a:schemeClr val="tx1"/>
        </a:solidFill>
        <a:latin typeface="Arial" charset="0"/>
        <a:ea typeface="新細明體" charset="-120"/>
        <a:cs typeface="+mn-cs"/>
      </a:defRPr>
    </a:lvl6pPr>
    <a:lvl7pPr marL="2743200" algn="l" defTabSz="914400" rtl="0" eaLnBrk="1" latinLnBrk="0" hangingPunct="1">
      <a:defRPr kumimoji="1" b="1" kern="1200">
        <a:solidFill>
          <a:schemeClr val="tx1"/>
        </a:solidFill>
        <a:latin typeface="Arial" charset="0"/>
        <a:ea typeface="新細明體" charset="-120"/>
        <a:cs typeface="+mn-cs"/>
      </a:defRPr>
    </a:lvl7pPr>
    <a:lvl8pPr marL="3200400" algn="l" defTabSz="914400" rtl="0" eaLnBrk="1" latinLnBrk="0" hangingPunct="1">
      <a:defRPr kumimoji="1" b="1" kern="1200">
        <a:solidFill>
          <a:schemeClr val="tx1"/>
        </a:solidFill>
        <a:latin typeface="Arial" charset="0"/>
        <a:ea typeface="新細明體" charset="-120"/>
        <a:cs typeface="+mn-cs"/>
      </a:defRPr>
    </a:lvl8pPr>
    <a:lvl9pPr marL="3657600" algn="l" defTabSz="914400" rtl="0" eaLnBrk="1" latinLnBrk="0" hangingPunct="1">
      <a:defRPr kumimoji="1" b="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78D2"/>
    <a:srgbClr val="02504C"/>
    <a:srgbClr val="048C86"/>
    <a:srgbClr val="012725"/>
    <a:srgbClr val="360000"/>
    <a:srgbClr val="B2B2B2"/>
    <a:srgbClr val="CC00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2370" autoAdjust="0"/>
    <p:restoredTop sz="92210" autoAdjust="0"/>
  </p:normalViewPr>
  <p:slideViewPr>
    <p:cSldViewPr snapToGrid="0">
      <p:cViewPr>
        <p:scale>
          <a:sx n="75" d="100"/>
          <a:sy n="75" d="100"/>
        </p:scale>
        <p:origin x="-2574"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8" d="100"/>
          <a:sy n="78" d="100"/>
        </p:scale>
        <p:origin x="-2010" y="-84"/>
      </p:cViewPr>
      <p:guideLst>
        <p:guide orient="horz" pos="3108"/>
        <p:guide pos="2122"/>
      </p:guideLst>
    </p:cSldViewPr>
  </p:notesViewPr>
  <p:gridSpacing cx="1106058875" cy="110605887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6"/>
  <c:chart>
    <c:autoTitleDeleted val="1"/>
    <c:plotArea>
      <c:layout/>
      <c:barChart>
        <c:barDir val="bar"/>
        <c:grouping val="clustered"/>
        <c:ser>
          <c:idx val="0"/>
          <c:order val="0"/>
          <c:tx>
            <c:strRef>
              <c:f>Sheet1!$B$1</c:f>
              <c:strCache>
                <c:ptCount val="1"/>
                <c:pt idx="0">
                  <c:v>欄1</c:v>
                </c:pt>
              </c:strCache>
            </c:strRef>
          </c:tx>
          <c:dPt>
            <c:idx val="2"/>
            <c:spPr>
              <a:solidFill>
                <a:schemeClr val="bg1">
                  <a:lumMod val="85000"/>
                </a:schemeClr>
              </a:solidFill>
              <a:ln>
                <a:solidFill>
                  <a:schemeClr val="tx1"/>
                </a:solidFill>
              </a:ln>
            </c:spPr>
          </c:dPt>
          <c:dLbls>
            <c:dLbl>
              <c:idx val="2"/>
              <c:layout/>
              <c:tx>
                <c:rich>
                  <a:bodyPr/>
                  <a:lstStyle/>
                  <a:p>
                    <a:pPr>
                      <a:defRPr sz="1774" b="0" i="0" u="none" strike="noStrike" baseline="0">
                        <a:solidFill>
                          <a:srgbClr val="FF0000"/>
                        </a:solidFill>
                        <a:latin typeface="新細明體"/>
                        <a:ea typeface="新細明體"/>
                        <a:cs typeface="新細明體"/>
                      </a:defRPr>
                    </a:pPr>
                    <a:r>
                      <a:rPr lang="en-US" altLang="zh-TW" sz="1769" b="1" i="0" u="none" strike="noStrike" baseline="0" dirty="0" smtClean="0">
                        <a:solidFill>
                          <a:srgbClr val="FF0000"/>
                        </a:solidFill>
                        <a:latin typeface="Arial"/>
                        <a:cs typeface="Arial"/>
                      </a:rPr>
                      <a:t>4.82</a:t>
                    </a:r>
                    <a:endParaRPr lang="zh-TW" altLang="en-US" sz="1769" b="1" i="0" u="none" strike="noStrike" baseline="0" dirty="0">
                      <a:solidFill>
                        <a:srgbClr val="FF0000"/>
                      </a:solidFill>
                      <a:latin typeface="新細明體"/>
                      <a:ea typeface="新細明體"/>
                    </a:endParaRPr>
                  </a:p>
                </c:rich>
              </c:tx>
              <c:spPr/>
              <c:showVal val="1"/>
            </c:dLbl>
            <c:txPr>
              <a:bodyPr/>
              <a:lstStyle/>
              <a:p>
                <a:pPr>
                  <a:defRPr b="1">
                    <a:solidFill>
                      <a:schemeClr val="tx1"/>
                    </a:solidFill>
                  </a:defRPr>
                </a:pPr>
                <a:endParaRPr lang="zh-TW"/>
              </a:p>
            </c:txPr>
            <c:showVal val="1"/>
          </c:dLbls>
          <c:cat>
            <c:strRef>
              <c:f>Sheet1!$A$2:$A$6</c:f>
              <c:strCache>
                <c:ptCount val="5"/>
                <c:pt idx="0">
                  <c:v>阿姆斯特丹史基浦</c:v>
                </c:pt>
                <c:pt idx="1">
                  <c:v>法蘭克福萊茵/美因</c:v>
                </c:pt>
                <c:pt idx="2">
                  <c:v>香港</c:v>
                </c:pt>
                <c:pt idx="3">
                  <c:v>巴黎戴高樂</c:v>
                </c:pt>
                <c:pt idx="4">
                  <c:v>倫敦希斯路</c:v>
                </c:pt>
              </c:strCache>
            </c:strRef>
          </c:cat>
          <c:val>
            <c:numRef>
              <c:f>Sheet1!$B$2:$B$6</c:f>
              <c:numCache>
                <c:formatCode>General</c:formatCode>
                <c:ptCount val="5"/>
                <c:pt idx="0">
                  <c:v>4.41</c:v>
                </c:pt>
                <c:pt idx="1">
                  <c:v>4.54</c:v>
                </c:pt>
                <c:pt idx="2">
                  <c:v>4.8199999999999985</c:v>
                </c:pt>
                <c:pt idx="3">
                  <c:v>5.2700000000000014</c:v>
                </c:pt>
                <c:pt idx="4">
                  <c:v>6.03</c:v>
                </c:pt>
              </c:numCache>
            </c:numRef>
          </c:val>
        </c:ser>
        <c:gapWidth val="50"/>
        <c:overlap val="50"/>
        <c:axId val="73458048"/>
        <c:axId val="73459584"/>
      </c:barChart>
      <c:catAx>
        <c:axId val="73458048"/>
        <c:scaling>
          <c:orientation val="minMax"/>
        </c:scaling>
        <c:axPos val="l"/>
        <c:numFmt formatCode="General" sourceLinked="1"/>
        <c:tickLblPos val="nextTo"/>
        <c:txPr>
          <a:bodyPr/>
          <a:lstStyle/>
          <a:p>
            <a:pPr>
              <a:defRPr sz="1576" b="0">
                <a:solidFill>
                  <a:schemeClr val="tx1"/>
                </a:solidFill>
                <a:latin typeface="黑体" pitchFamily="2" charset="-122"/>
                <a:ea typeface="黑体" pitchFamily="2" charset="-122"/>
              </a:defRPr>
            </a:pPr>
            <a:endParaRPr lang="zh-TW"/>
          </a:p>
        </c:txPr>
        <c:crossAx val="73459584"/>
        <c:crosses val="autoZero"/>
        <c:auto val="1"/>
        <c:lblAlgn val="ctr"/>
        <c:lblOffset val="100"/>
      </c:catAx>
      <c:valAx>
        <c:axId val="73459584"/>
        <c:scaling>
          <c:orientation val="minMax"/>
          <c:max val="7"/>
          <c:min val="0"/>
        </c:scaling>
        <c:axPos val="b"/>
        <c:majorGridlines/>
        <c:numFmt formatCode="General" sourceLinked="1"/>
        <c:tickLblPos val="nextTo"/>
        <c:txPr>
          <a:bodyPr/>
          <a:lstStyle/>
          <a:p>
            <a:pPr>
              <a:defRPr baseline="0"/>
            </a:pPr>
            <a:endParaRPr lang="zh-TW"/>
          </a:p>
        </c:txPr>
        <c:crossAx val="73458048"/>
        <c:crosses val="autoZero"/>
        <c:crossBetween val="between"/>
        <c:majorUnit val="1"/>
        <c:minorUnit val="1"/>
      </c:valAx>
      <c:spPr>
        <a:noFill/>
        <a:ln w="25032">
          <a:noFill/>
        </a:ln>
      </c:spPr>
    </c:plotArea>
    <c:plotVisOnly val="1"/>
    <c:dispBlanksAs val="gap"/>
  </c:chart>
  <c:txPr>
    <a:bodyPr/>
    <a:lstStyle/>
    <a:p>
      <a:pPr>
        <a:defRPr sz="1773"/>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6"/>
  <c:chart>
    <c:autoTitleDeleted val="1"/>
    <c:plotArea>
      <c:layout/>
      <c:barChart>
        <c:barDir val="bar"/>
        <c:grouping val="clustered"/>
        <c:ser>
          <c:idx val="0"/>
          <c:order val="0"/>
          <c:tx>
            <c:strRef>
              <c:f>Sheet1!$B$1</c:f>
              <c:strCache>
                <c:ptCount val="1"/>
                <c:pt idx="0">
                  <c:v>欄1</c:v>
                </c:pt>
              </c:strCache>
            </c:strRef>
          </c:tx>
          <c:dPt>
            <c:idx val="4"/>
            <c:spPr>
              <a:solidFill>
                <a:schemeClr val="bg1">
                  <a:lumMod val="85000"/>
                </a:schemeClr>
              </a:solidFill>
              <a:ln>
                <a:solidFill>
                  <a:schemeClr val="tx1"/>
                </a:solidFill>
              </a:ln>
            </c:spPr>
          </c:dPt>
          <c:dLbls>
            <c:dLbl>
              <c:idx val="0"/>
              <c:spPr/>
              <c:txPr>
                <a:bodyPr/>
                <a:lstStyle/>
                <a:p>
                  <a:pPr>
                    <a:defRPr b="1">
                      <a:solidFill>
                        <a:schemeClr val="tx1"/>
                      </a:solidFill>
                    </a:defRPr>
                  </a:pPr>
                  <a:endParaRPr lang="zh-TW"/>
                </a:p>
              </c:txPr>
            </c:dLbl>
            <c:dLbl>
              <c:idx val="1"/>
              <c:spPr/>
              <c:txPr>
                <a:bodyPr/>
                <a:lstStyle/>
                <a:p>
                  <a:pPr>
                    <a:defRPr b="1">
                      <a:solidFill>
                        <a:schemeClr val="tx1"/>
                      </a:solidFill>
                    </a:defRPr>
                  </a:pPr>
                  <a:endParaRPr lang="zh-TW"/>
                </a:p>
              </c:txPr>
            </c:dLbl>
            <c:dLbl>
              <c:idx val="2"/>
              <c:spPr/>
              <c:txPr>
                <a:bodyPr/>
                <a:lstStyle/>
                <a:p>
                  <a:pPr>
                    <a:defRPr b="1">
                      <a:solidFill>
                        <a:schemeClr val="tx1"/>
                      </a:solidFill>
                    </a:defRPr>
                  </a:pPr>
                  <a:endParaRPr lang="zh-TW"/>
                </a:p>
              </c:txPr>
            </c:dLbl>
            <c:dLbl>
              <c:idx val="3"/>
              <c:layout/>
              <c:tx>
                <c:rich>
                  <a:bodyPr/>
                  <a:lstStyle/>
                  <a:p>
                    <a:pPr>
                      <a:defRPr b="1">
                        <a:solidFill>
                          <a:schemeClr val="tx1"/>
                        </a:solidFill>
                      </a:defRPr>
                    </a:pPr>
                    <a:r>
                      <a:rPr lang="en-US" altLang="en-US" smtClean="0">
                        <a:solidFill>
                          <a:schemeClr val="tx1"/>
                        </a:solidFill>
                      </a:rPr>
                      <a:t>2.60</a:t>
                    </a:r>
                    <a:endParaRPr lang="en-US" altLang="en-US">
                      <a:solidFill>
                        <a:schemeClr val="tx1"/>
                      </a:solidFill>
                    </a:endParaRPr>
                  </a:p>
                </c:rich>
              </c:tx>
              <c:spPr/>
              <c:showVal val="1"/>
            </c:dLbl>
            <c:dLbl>
              <c:idx val="4"/>
              <c:layout/>
              <c:tx>
                <c:rich>
                  <a:bodyPr/>
                  <a:lstStyle/>
                  <a:p>
                    <a:r>
                      <a:rPr lang="en-US" altLang="en-US" dirty="0" smtClean="0"/>
                      <a:t>3.98</a:t>
                    </a:r>
                    <a:endParaRPr lang="en-US" altLang="en-US" dirty="0"/>
                  </a:p>
                </c:rich>
              </c:tx>
              <c:showVal val="1"/>
            </c:dLbl>
            <c:txPr>
              <a:bodyPr/>
              <a:lstStyle/>
              <a:p>
                <a:pPr>
                  <a:defRPr b="1">
                    <a:solidFill>
                      <a:srgbClr val="FF0000"/>
                    </a:solidFill>
                  </a:defRPr>
                </a:pPr>
                <a:endParaRPr lang="zh-TW"/>
              </a:p>
            </c:txPr>
            <c:showVal val="1"/>
          </c:dLbls>
          <c:cat>
            <c:strRef>
              <c:f>Sheet1!$A$2:$A$6</c:f>
              <c:strCache>
                <c:ptCount val="5"/>
                <c:pt idx="0">
                  <c:v>東京成田</c:v>
                </c:pt>
                <c:pt idx="1">
                  <c:v>迪拜</c:v>
                </c:pt>
                <c:pt idx="2">
                  <c:v>上海浦東</c:v>
                </c:pt>
                <c:pt idx="3">
                  <c:v>首爾仁川</c:v>
                </c:pt>
                <c:pt idx="4">
                  <c:v>香港</c:v>
                </c:pt>
              </c:strCache>
            </c:strRef>
          </c:cat>
          <c:val>
            <c:numRef>
              <c:f>Sheet1!$B$2:$B$6</c:f>
              <c:numCache>
                <c:formatCode>General</c:formatCode>
                <c:ptCount val="5"/>
                <c:pt idx="0">
                  <c:v>2.13</c:v>
                </c:pt>
                <c:pt idx="1">
                  <c:v>2.14</c:v>
                </c:pt>
                <c:pt idx="2">
                  <c:v>2.27</c:v>
                </c:pt>
                <c:pt idx="3">
                  <c:v>2.6</c:v>
                </c:pt>
                <c:pt idx="4">
                  <c:v>3.98</c:v>
                </c:pt>
              </c:numCache>
            </c:numRef>
          </c:val>
        </c:ser>
        <c:gapWidth val="50"/>
        <c:overlap val="50"/>
        <c:axId val="74121216"/>
        <c:axId val="74122752"/>
      </c:barChart>
      <c:catAx>
        <c:axId val="74121216"/>
        <c:scaling>
          <c:orientation val="minMax"/>
        </c:scaling>
        <c:axPos val="l"/>
        <c:numFmt formatCode="General" sourceLinked="1"/>
        <c:tickLblPos val="nextTo"/>
        <c:txPr>
          <a:bodyPr/>
          <a:lstStyle/>
          <a:p>
            <a:pPr>
              <a:defRPr sz="1599" b="0">
                <a:solidFill>
                  <a:schemeClr val="tx1"/>
                </a:solidFill>
                <a:latin typeface="黑体" pitchFamily="2" charset="-122"/>
                <a:ea typeface="黑体" pitchFamily="2" charset="-122"/>
              </a:defRPr>
            </a:pPr>
            <a:endParaRPr lang="zh-TW"/>
          </a:p>
        </c:txPr>
        <c:crossAx val="74122752"/>
        <c:crosses val="autoZero"/>
        <c:auto val="1"/>
        <c:lblAlgn val="ctr"/>
        <c:lblOffset val="100"/>
      </c:catAx>
      <c:valAx>
        <c:axId val="74122752"/>
        <c:scaling>
          <c:orientation val="minMax"/>
          <c:max val="5"/>
          <c:min val="0"/>
        </c:scaling>
        <c:axPos val="b"/>
        <c:majorGridlines/>
        <c:numFmt formatCode="General" sourceLinked="1"/>
        <c:tickLblPos val="nextTo"/>
        <c:txPr>
          <a:bodyPr/>
          <a:lstStyle/>
          <a:p>
            <a:pPr>
              <a:defRPr baseline="0"/>
            </a:pPr>
            <a:endParaRPr lang="zh-TW"/>
          </a:p>
        </c:txPr>
        <c:crossAx val="74121216"/>
        <c:crosses val="autoZero"/>
        <c:crossBetween val="between"/>
        <c:majorUnit val="1"/>
        <c:minorUnit val="1"/>
      </c:valAx>
      <c:spPr>
        <a:noFill/>
        <a:ln w="25386">
          <a:noFill/>
        </a:ln>
      </c:spPr>
    </c:plotArea>
    <c:plotVisOnly val="1"/>
    <c:dispBlanksAs val="gap"/>
  </c:chart>
  <c:txPr>
    <a:bodyPr/>
    <a:lstStyle/>
    <a:p>
      <a:pPr>
        <a:defRPr sz="1799"/>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style val="6"/>
  <c:chart>
    <c:plotArea>
      <c:layout>
        <c:manualLayout>
          <c:layoutTarget val="inner"/>
          <c:xMode val="edge"/>
          <c:yMode val="edge"/>
          <c:x val="0.24780935895206418"/>
          <c:y val="4.0311503754712173E-2"/>
          <c:w val="0.5429082414596007"/>
          <c:h val="0.78669731918400565"/>
        </c:manualLayout>
      </c:layout>
      <c:barChart>
        <c:barDir val="bar"/>
        <c:grouping val="stacked"/>
        <c:ser>
          <c:idx val="0"/>
          <c:order val="0"/>
          <c:tx>
            <c:strRef>
              <c:f>Sheet1!$B$1</c:f>
              <c:strCache>
                <c:ptCount val="1"/>
                <c:pt idx="0">
                  <c:v>Original</c:v>
                </c:pt>
              </c:strCache>
            </c:strRef>
          </c:tx>
          <c:dPt>
            <c:idx val="2"/>
            <c:spPr>
              <a:solidFill>
                <a:schemeClr val="tx1"/>
              </a:solidFill>
              <a:ln w="50800" cap="sq" cmpd="sng">
                <a:solidFill>
                  <a:srgbClr val="FF0000"/>
                </a:solidFill>
                <a:prstDash val="sysDash"/>
                <a:round/>
              </a:ln>
            </c:spPr>
          </c:dPt>
          <c:cat>
            <c:strRef>
              <c:f>Sheet1!$A$2:$A$6</c:f>
              <c:strCache>
                <c:ptCount val="5"/>
                <c:pt idx="0">
                  <c:v>珠海</c:v>
                </c:pt>
                <c:pt idx="1">
                  <c:v>深圳寶安</c:v>
                </c:pt>
                <c:pt idx="2">
                  <c:v>香港</c:v>
                </c:pt>
                <c:pt idx="3">
                  <c:v>廣州白雲</c:v>
                </c:pt>
                <c:pt idx="4">
                  <c:v>上海浦東</c:v>
                </c:pt>
              </c:strCache>
            </c:strRef>
          </c:cat>
          <c:val>
            <c:numRef>
              <c:f>Sheet1!$B$2:$B$6</c:f>
              <c:numCache>
                <c:formatCode>General</c:formatCode>
                <c:ptCount val="5"/>
                <c:pt idx="0">
                  <c:v>1</c:v>
                </c:pt>
                <c:pt idx="1">
                  <c:v>1</c:v>
                </c:pt>
                <c:pt idx="2">
                  <c:v>2</c:v>
                </c:pt>
                <c:pt idx="3">
                  <c:v>2</c:v>
                </c:pt>
                <c:pt idx="4">
                  <c:v>3</c:v>
                </c:pt>
              </c:numCache>
            </c:numRef>
          </c:val>
        </c:ser>
        <c:ser>
          <c:idx val="1"/>
          <c:order val="1"/>
          <c:tx>
            <c:strRef>
              <c:f>Sheet1!$C$1</c:f>
              <c:strCache>
                <c:ptCount val="1"/>
                <c:pt idx="0">
                  <c:v>New</c:v>
                </c:pt>
              </c:strCache>
            </c:strRef>
          </c:tx>
          <c:spPr>
            <a:solidFill>
              <a:schemeClr val="bg1">
                <a:lumMod val="85000"/>
              </a:schemeClr>
            </a:solidFill>
            <a:ln>
              <a:solidFill>
                <a:schemeClr val="tx1"/>
              </a:solidFill>
            </a:ln>
          </c:spPr>
          <c:cat>
            <c:strRef>
              <c:f>Sheet1!$A$2:$A$6</c:f>
              <c:strCache>
                <c:ptCount val="5"/>
                <c:pt idx="0">
                  <c:v>珠海</c:v>
                </c:pt>
                <c:pt idx="1">
                  <c:v>深圳寶安</c:v>
                </c:pt>
                <c:pt idx="2">
                  <c:v>香港</c:v>
                </c:pt>
                <c:pt idx="3">
                  <c:v>廣州白雲</c:v>
                </c:pt>
                <c:pt idx="4">
                  <c:v>上海浦東</c:v>
                </c:pt>
              </c:strCache>
            </c:strRef>
          </c:cat>
          <c:val>
            <c:numRef>
              <c:f>Sheet1!$C$2:$C$6</c:f>
              <c:numCache>
                <c:formatCode>General</c:formatCode>
                <c:ptCount val="5"/>
                <c:pt idx="0">
                  <c:v>1</c:v>
                </c:pt>
                <c:pt idx="1">
                  <c:v>2</c:v>
                </c:pt>
                <c:pt idx="3">
                  <c:v>3</c:v>
                </c:pt>
                <c:pt idx="4">
                  <c:v>2</c:v>
                </c:pt>
              </c:numCache>
            </c:numRef>
          </c:val>
        </c:ser>
        <c:gapWidth val="50"/>
        <c:overlap val="100"/>
        <c:axId val="87301504"/>
        <c:axId val="87307392"/>
      </c:barChart>
      <c:catAx>
        <c:axId val="87301504"/>
        <c:scaling>
          <c:orientation val="minMax"/>
        </c:scaling>
        <c:axPos val="l"/>
        <c:numFmt formatCode="General" sourceLinked="1"/>
        <c:tickLblPos val="nextTo"/>
        <c:txPr>
          <a:bodyPr anchor="ctr"/>
          <a:lstStyle/>
          <a:p>
            <a:pPr>
              <a:defRPr sz="1601" b="0">
                <a:solidFill>
                  <a:schemeClr val="tx1"/>
                </a:solidFill>
                <a:latin typeface="黑体" pitchFamily="2" charset="-122"/>
                <a:ea typeface="黑体" pitchFamily="2" charset="-122"/>
              </a:defRPr>
            </a:pPr>
            <a:endParaRPr lang="zh-TW"/>
          </a:p>
        </c:txPr>
        <c:crossAx val="87307392"/>
        <c:crosses val="autoZero"/>
        <c:auto val="1"/>
        <c:lblAlgn val="ctr"/>
        <c:lblOffset val="100"/>
      </c:catAx>
      <c:valAx>
        <c:axId val="87307392"/>
        <c:scaling>
          <c:orientation val="minMax"/>
          <c:max val="5"/>
          <c:min val="0"/>
        </c:scaling>
        <c:axPos val="b"/>
        <c:majorGridlines/>
        <c:numFmt formatCode="General" sourceLinked="1"/>
        <c:tickLblPos val="nextTo"/>
        <c:txPr>
          <a:bodyPr/>
          <a:lstStyle/>
          <a:p>
            <a:pPr>
              <a:defRPr baseline="0"/>
            </a:pPr>
            <a:endParaRPr lang="zh-TW"/>
          </a:p>
        </c:txPr>
        <c:crossAx val="87301504"/>
        <c:crosses val="autoZero"/>
        <c:crossBetween val="between"/>
        <c:majorUnit val="1"/>
        <c:minorUnit val="1"/>
      </c:valAx>
      <c:spPr>
        <a:noFill/>
        <a:ln w="25409">
          <a:noFill/>
        </a:ln>
      </c:spPr>
    </c:plotArea>
    <c:plotVisOnly val="1"/>
    <c:dispBlanksAs val="gap"/>
  </c:chart>
  <c:txPr>
    <a:bodyPr/>
    <a:lstStyle/>
    <a:p>
      <a:pPr>
        <a:defRPr sz="1801"/>
      </a:pPr>
      <a:endParaRPr lang="zh-TW"/>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style val="6"/>
  <c:chart>
    <c:plotArea>
      <c:layout>
        <c:manualLayout>
          <c:layoutTarget val="inner"/>
          <c:xMode val="edge"/>
          <c:yMode val="edge"/>
          <c:x val="0.40785082887906238"/>
          <c:y val="0"/>
          <c:w val="0.5258012903816307"/>
          <c:h val="0.81050310451176488"/>
        </c:manualLayout>
      </c:layout>
      <c:barChart>
        <c:barDir val="bar"/>
        <c:grouping val="stacked"/>
        <c:ser>
          <c:idx val="0"/>
          <c:order val="0"/>
          <c:tx>
            <c:strRef>
              <c:f>Sheet1!$B$1</c:f>
              <c:strCache>
                <c:ptCount val="1"/>
                <c:pt idx="0">
                  <c:v>舊</c:v>
                </c:pt>
              </c:strCache>
            </c:strRef>
          </c:tx>
          <c:cat>
            <c:strRef>
              <c:f>Sheet1!$A$2:$A$6</c:f>
              <c:strCache>
                <c:ptCount val="5"/>
                <c:pt idx="0">
                  <c:v>台北桃園</c:v>
                </c:pt>
                <c:pt idx="1">
                  <c:v>新加坡樟宜</c:v>
                </c:pt>
                <c:pt idx="2">
                  <c:v>曼谷</c:v>
                </c:pt>
                <c:pt idx="3">
                  <c:v>吉隆坡</c:v>
                </c:pt>
                <c:pt idx="4">
                  <c:v>首爾仁川</c:v>
                </c:pt>
              </c:strCache>
            </c:strRef>
          </c:cat>
          <c:val>
            <c:numRef>
              <c:f>Sheet1!$B$2:$B$6</c:f>
              <c:numCache>
                <c:formatCode>General</c:formatCode>
                <c:ptCount val="5"/>
                <c:pt idx="0">
                  <c:v>2</c:v>
                </c:pt>
                <c:pt idx="1">
                  <c:v>2</c:v>
                </c:pt>
                <c:pt idx="2">
                  <c:v>2</c:v>
                </c:pt>
                <c:pt idx="3">
                  <c:v>2</c:v>
                </c:pt>
                <c:pt idx="4">
                  <c:v>3</c:v>
                </c:pt>
              </c:numCache>
            </c:numRef>
          </c:val>
        </c:ser>
        <c:ser>
          <c:idx val="1"/>
          <c:order val="1"/>
          <c:tx>
            <c:strRef>
              <c:f>Sheet1!$C$1</c:f>
              <c:strCache>
                <c:ptCount val="1"/>
                <c:pt idx="0">
                  <c:v>新</c:v>
                </c:pt>
              </c:strCache>
            </c:strRef>
          </c:tx>
          <c:spPr>
            <a:solidFill>
              <a:schemeClr val="bg1">
                <a:lumMod val="85000"/>
              </a:schemeClr>
            </a:solidFill>
            <a:ln>
              <a:solidFill>
                <a:schemeClr val="tx1"/>
              </a:solidFill>
            </a:ln>
          </c:spPr>
          <c:cat>
            <c:strRef>
              <c:f>Sheet1!$A$2:$A$6</c:f>
              <c:strCache>
                <c:ptCount val="5"/>
                <c:pt idx="0">
                  <c:v>台北桃園</c:v>
                </c:pt>
                <c:pt idx="1">
                  <c:v>新加坡樟宜</c:v>
                </c:pt>
                <c:pt idx="2">
                  <c:v>曼谷</c:v>
                </c:pt>
                <c:pt idx="3">
                  <c:v>吉隆坡</c:v>
                </c:pt>
                <c:pt idx="4">
                  <c:v>首爾仁川</c:v>
                </c:pt>
              </c:strCache>
            </c:strRef>
          </c:cat>
          <c:val>
            <c:numRef>
              <c:f>Sheet1!$C$2:$C$6</c:f>
              <c:numCache>
                <c:formatCode>General</c:formatCode>
                <c:ptCount val="5"/>
                <c:pt idx="0">
                  <c:v>1</c:v>
                </c:pt>
                <c:pt idx="1">
                  <c:v>1</c:v>
                </c:pt>
                <c:pt idx="2">
                  <c:v>2</c:v>
                </c:pt>
                <c:pt idx="3">
                  <c:v>3</c:v>
                </c:pt>
                <c:pt idx="4">
                  <c:v>1</c:v>
                </c:pt>
              </c:numCache>
            </c:numRef>
          </c:val>
        </c:ser>
        <c:gapWidth val="50"/>
        <c:overlap val="100"/>
        <c:axId val="87356160"/>
        <c:axId val="87357696"/>
      </c:barChart>
      <c:catAx>
        <c:axId val="87356160"/>
        <c:scaling>
          <c:orientation val="minMax"/>
        </c:scaling>
        <c:axPos val="l"/>
        <c:numFmt formatCode="General" sourceLinked="1"/>
        <c:tickLblPos val="nextTo"/>
        <c:txPr>
          <a:bodyPr/>
          <a:lstStyle/>
          <a:p>
            <a:pPr>
              <a:defRPr sz="1599" b="0">
                <a:solidFill>
                  <a:schemeClr val="tx1"/>
                </a:solidFill>
                <a:latin typeface="黑体" pitchFamily="2" charset="-122"/>
                <a:ea typeface="黑体" pitchFamily="2" charset="-122"/>
              </a:defRPr>
            </a:pPr>
            <a:endParaRPr lang="zh-TW"/>
          </a:p>
        </c:txPr>
        <c:crossAx val="87357696"/>
        <c:crosses val="autoZero"/>
        <c:auto val="1"/>
        <c:lblAlgn val="ctr"/>
        <c:lblOffset val="100"/>
      </c:catAx>
      <c:valAx>
        <c:axId val="87357696"/>
        <c:scaling>
          <c:orientation val="minMax"/>
          <c:max val="5"/>
          <c:min val="0"/>
        </c:scaling>
        <c:axPos val="b"/>
        <c:majorGridlines/>
        <c:numFmt formatCode="General" sourceLinked="1"/>
        <c:tickLblPos val="nextTo"/>
        <c:txPr>
          <a:bodyPr/>
          <a:lstStyle/>
          <a:p>
            <a:pPr>
              <a:defRPr baseline="0"/>
            </a:pPr>
            <a:endParaRPr lang="zh-TW"/>
          </a:p>
        </c:txPr>
        <c:crossAx val="87356160"/>
        <c:crosses val="autoZero"/>
        <c:crossBetween val="between"/>
        <c:majorUnit val="1"/>
        <c:minorUnit val="1"/>
      </c:valAx>
      <c:spPr>
        <a:noFill/>
        <a:ln w="25379">
          <a:noFill/>
        </a:ln>
      </c:spPr>
    </c:plotArea>
    <c:plotVisOnly val="1"/>
    <c:dispBlanksAs val="gap"/>
  </c:chart>
  <c:txPr>
    <a:bodyPr/>
    <a:lstStyle/>
    <a:p>
      <a:pPr>
        <a:defRPr sz="1797"/>
      </a:pPr>
      <a:endParaRPr lang="zh-TW"/>
    </a:p>
  </c:txPr>
  <c:externalData r:id="rId1"/>
</c:chartSpace>
</file>

<file path=ppt/drawings/drawing1.xml><?xml version="1.0" encoding="utf-8"?>
<c:userShapes xmlns:c="http://schemas.openxmlformats.org/drawingml/2006/chart">
  <cdr:relSizeAnchor xmlns:cdr="http://schemas.openxmlformats.org/drawingml/2006/chartDrawing">
    <cdr:from>
      <cdr:x>0.79639</cdr:x>
      <cdr:y>0.06184</cdr:y>
    </cdr:from>
    <cdr:to>
      <cdr:x>1</cdr:x>
      <cdr:y>0.17545</cdr:y>
    </cdr:to>
    <cdr:sp macro="" textlink="">
      <cdr:nvSpPr>
        <cdr:cNvPr id="2" name="文字方塊 1"/>
        <cdr:cNvSpPr txBox="1"/>
      </cdr:nvSpPr>
      <cdr:spPr>
        <a:xfrm xmlns:a="http://schemas.openxmlformats.org/drawingml/2006/main">
          <a:off x="3576637" y="214312"/>
          <a:ext cx="914400" cy="393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0.79639</cdr:x>
      <cdr:y>0.26706</cdr:y>
    </cdr:from>
    <cdr:to>
      <cdr:x>1</cdr:x>
      <cdr:y>0.53092</cdr:y>
    </cdr:to>
    <cdr:sp macro="" textlink="">
      <cdr:nvSpPr>
        <cdr:cNvPr id="3" name="文字方塊 2"/>
        <cdr:cNvSpPr txBox="1"/>
      </cdr:nvSpPr>
      <cdr:spPr>
        <a:xfrm xmlns:a="http://schemas.openxmlformats.org/drawingml/2006/main">
          <a:off x="3576637" y="9255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0.46554</cdr:x>
      <cdr:y>0.21942</cdr:y>
    </cdr:from>
    <cdr:to>
      <cdr:x>0.95758</cdr:x>
      <cdr:y>0.32203</cdr:y>
    </cdr:to>
    <cdr:sp macro="" textlink="">
      <cdr:nvSpPr>
        <cdr:cNvPr id="4" name="文字方塊 3"/>
        <cdr:cNvSpPr txBox="1"/>
      </cdr:nvSpPr>
      <cdr:spPr>
        <a:xfrm xmlns:a="http://schemas.openxmlformats.org/drawingml/2006/main">
          <a:off x="2090737" y="760412"/>
          <a:ext cx="2209800" cy="355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TW" sz="1600" b="1" dirty="0" smtClean="0"/>
            <a:t>(2011/2015/2020)</a:t>
          </a:r>
          <a:endParaRPr lang="zh-TW" altLang="en-US" sz="1600" b="1" dirty="0"/>
        </a:p>
      </cdr:txBody>
    </cdr:sp>
  </cdr:relSizeAnchor>
  <cdr:relSizeAnchor xmlns:cdr="http://schemas.openxmlformats.org/drawingml/2006/chartDrawing">
    <cdr:from>
      <cdr:x>0.57299</cdr:x>
      <cdr:y>0.06551</cdr:y>
    </cdr:from>
    <cdr:to>
      <cdr:x>0.83316</cdr:x>
      <cdr:y>0.16858</cdr:y>
    </cdr:to>
    <cdr:sp macro="" textlink="">
      <cdr:nvSpPr>
        <cdr:cNvPr id="5" name="文字方塊 1"/>
        <cdr:cNvSpPr txBox="1"/>
      </cdr:nvSpPr>
      <cdr:spPr>
        <a:xfrm xmlns:a="http://schemas.openxmlformats.org/drawingml/2006/main">
          <a:off x="2573337" y="227012"/>
          <a:ext cx="1168400" cy="3571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ea typeface="新細明體"/>
            </a:defRPr>
          </a:lvl1pPr>
          <a:lvl2pPr marL="457200" indent="0">
            <a:defRPr sz="1100">
              <a:latin typeface="Arial"/>
              <a:ea typeface="新細明體"/>
            </a:defRPr>
          </a:lvl2pPr>
          <a:lvl3pPr marL="914400" indent="0">
            <a:defRPr sz="1100">
              <a:latin typeface="Arial"/>
              <a:ea typeface="新細明體"/>
            </a:defRPr>
          </a:lvl3pPr>
          <a:lvl4pPr marL="1371600" indent="0">
            <a:defRPr sz="1100">
              <a:latin typeface="Arial"/>
              <a:ea typeface="新細明體"/>
            </a:defRPr>
          </a:lvl4pPr>
          <a:lvl5pPr marL="1828800" indent="0">
            <a:defRPr sz="1100">
              <a:latin typeface="Arial"/>
              <a:ea typeface="新細明體"/>
            </a:defRPr>
          </a:lvl5pPr>
          <a:lvl6pPr marL="2286000" indent="0">
            <a:defRPr sz="1100">
              <a:latin typeface="Arial"/>
              <a:ea typeface="新細明體"/>
            </a:defRPr>
          </a:lvl6pPr>
          <a:lvl7pPr marL="2743200" indent="0">
            <a:defRPr sz="1100">
              <a:latin typeface="Arial"/>
              <a:ea typeface="新細明體"/>
            </a:defRPr>
          </a:lvl7pPr>
          <a:lvl8pPr marL="3200400" indent="0">
            <a:defRPr sz="1100">
              <a:latin typeface="Arial"/>
              <a:ea typeface="新細明體"/>
            </a:defRPr>
          </a:lvl8pPr>
          <a:lvl9pPr marL="3657600" indent="0">
            <a:defRPr sz="1100">
              <a:latin typeface="Arial"/>
              <a:ea typeface="新細明體"/>
            </a:defRPr>
          </a:lvl9pPr>
        </a:lstStyle>
        <a:p xmlns:a="http://schemas.openxmlformats.org/drawingml/2006/main">
          <a:r>
            <a:rPr lang="en-US" altLang="zh-TW" sz="1600" b="1" dirty="0" smtClean="0"/>
            <a:t>(2015)</a:t>
          </a:r>
          <a:endParaRPr lang="zh-TW" altLang="en-US" sz="1600" b="1" dirty="0"/>
        </a:p>
      </cdr:txBody>
    </cdr:sp>
  </cdr:relSizeAnchor>
  <cdr:relSizeAnchor xmlns:cdr="http://schemas.openxmlformats.org/drawingml/2006/chartDrawing">
    <cdr:from>
      <cdr:x>0.35348</cdr:x>
      <cdr:y>0.53871</cdr:y>
    </cdr:from>
    <cdr:to>
      <cdr:x>0.60233</cdr:x>
      <cdr:y>0.64132</cdr:y>
    </cdr:to>
    <cdr:sp macro="" textlink="">
      <cdr:nvSpPr>
        <cdr:cNvPr id="6" name="文字方塊 1"/>
        <cdr:cNvSpPr txBox="1"/>
      </cdr:nvSpPr>
      <cdr:spPr>
        <a:xfrm xmlns:a="http://schemas.openxmlformats.org/drawingml/2006/main">
          <a:off x="1587500" y="1866900"/>
          <a:ext cx="1117600" cy="355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ea typeface="新細明體"/>
            </a:defRPr>
          </a:lvl1pPr>
          <a:lvl2pPr marL="457200" indent="0">
            <a:defRPr sz="1100">
              <a:latin typeface="Arial"/>
              <a:ea typeface="新細明體"/>
            </a:defRPr>
          </a:lvl2pPr>
          <a:lvl3pPr marL="914400" indent="0">
            <a:defRPr sz="1100">
              <a:latin typeface="Arial"/>
              <a:ea typeface="新細明體"/>
            </a:defRPr>
          </a:lvl3pPr>
          <a:lvl4pPr marL="1371600" indent="0">
            <a:defRPr sz="1100">
              <a:latin typeface="Arial"/>
              <a:ea typeface="新細明體"/>
            </a:defRPr>
          </a:lvl4pPr>
          <a:lvl5pPr marL="1828800" indent="0">
            <a:defRPr sz="1100">
              <a:latin typeface="Arial"/>
              <a:ea typeface="新細明體"/>
            </a:defRPr>
          </a:lvl5pPr>
          <a:lvl6pPr marL="2286000" indent="0">
            <a:defRPr sz="1100">
              <a:latin typeface="Arial"/>
              <a:ea typeface="新細明體"/>
            </a:defRPr>
          </a:lvl6pPr>
          <a:lvl7pPr marL="2743200" indent="0">
            <a:defRPr sz="1100">
              <a:latin typeface="Arial"/>
              <a:ea typeface="新細明體"/>
            </a:defRPr>
          </a:lvl7pPr>
          <a:lvl8pPr marL="3200400" indent="0">
            <a:defRPr sz="1100">
              <a:latin typeface="Arial"/>
              <a:ea typeface="新細明體"/>
            </a:defRPr>
          </a:lvl8pPr>
          <a:lvl9pPr marL="3657600" indent="0">
            <a:defRPr sz="1100">
              <a:latin typeface="Arial"/>
              <a:ea typeface="新細明體"/>
            </a:defRPr>
          </a:lvl9pPr>
        </a:lstStyle>
        <a:p xmlns:a="http://schemas.openxmlformats.org/drawingml/2006/main">
          <a:r>
            <a:rPr lang="en-US" altLang="zh-TW" sz="1600" b="1" dirty="0" smtClean="0"/>
            <a:t>(2012/2020)</a:t>
          </a:r>
          <a:endParaRPr lang="zh-TW" altLang="en-US" sz="1600" b="1" dirty="0"/>
        </a:p>
      </cdr:txBody>
    </cdr:sp>
  </cdr:relSizeAnchor>
  <cdr:relSizeAnchor xmlns:cdr="http://schemas.openxmlformats.org/drawingml/2006/chartDrawing">
    <cdr:from>
      <cdr:x>0.35631</cdr:x>
      <cdr:y>0.69629</cdr:y>
    </cdr:from>
    <cdr:to>
      <cdr:x>0.60516</cdr:x>
      <cdr:y>0.7989</cdr:y>
    </cdr:to>
    <cdr:sp macro="" textlink="">
      <cdr:nvSpPr>
        <cdr:cNvPr id="7" name="文字方塊 1"/>
        <cdr:cNvSpPr txBox="1"/>
      </cdr:nvSpPr>
      <cdr:spPr>
        <a:xfrm xmlns:a="http://schemas.openxmlformats.org/drawingml/2006/main">
          <a:off x="1600200" y="2413000"/>
          <a:ext cx="1117600" cy="355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ea typeface="新細明體"/>
            </a:defRPr>
          </a:lvl1pPr>
          <a:lvl2pPr marL="457200" indent="0">
            <a:defRPr sz="1100">
              <a:latin typeface="Arial"/>
              <a:ea typeface="新細明體"/>
            </a:defRPr>
          </a:lvl2pPr>
          <a:lvl3pPr marL="914400" indent="0">
            <a:defRPr sz="1100">
              <a:latin typeface="Arial"/>
              <a:ea typeface="新細明體"/>
            </a:defRPr>
          </a:lvl3pPr>
          <a:lvl4pPr marL="1371600" indent="0">
            <a:defRPr sz="1100">
              <a:latin typeface="Arial"/>
              <a:ea typeface="新細明體"/>
            </a:defRPr>
          </a:lvl4pPr>
          <a:lvl5pPr marL="1828800" indent="0">
            <a:defRPr sz="1100">
              <a:latin typeface="Arial"/>
              <a:ea typeface="新細明體"/>
            </a:defRPr>
          </a:lvl5pPr>
          <a:lvl6pPr marL="2286000" indent="0">
            <a:defRPr sz="1100">
              <a:latin typeface="Arial"/>
              <a:ea typeface="新細明體"/>
            </a:defRPr>
          </a:lvl6pPr>
          <a:lvl7pPr marL="2743200" indent="0">
            <a:defRPr sz="1100">
              <a:latin typeface="Arial"/>
              <a:ea typeface="新細明體"/>
            </a:defRPr>
          </a:lvl7pPr>
          <a:lvl8pPr marL="3200400" indent="0">
            <a:defRPr sz="1100">
              <a:latin typeface="Arial"/>
              <a:ea typeface="新細明體"/>
            </a:defRPr>
          </a:lvl8pPr>
          <a:lvl9pPr marL="3657600" indent="0">
            <a:defRPr sz="1100">
              <a:latin typeface="Arial"/>
              <a:ea typeface="新細明體"/>
            </a:defRPr>
          </a:lvl9pPr>
        </a:lstStyle>
        <a:p xmlns:a="http://schemas.openxmlformats.org/drawingml/2006/main">
          <a:r>
            <a:rPr lang="en-US" altLang="zh-TW" sz="1600" b="1" dirty="0" smtClean="0"/>
            <a:t>(2040)</a:t>
          </a:r>
          <a:endParaRPr lang="zh-TW" alt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2"/>
            <a:ext cx="2918216" cy="491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zh-TW"/>
          </a:p>
        </p:txBody>
      </p:sp>
      <p:sp>
        <p:nvSpPr>
          <p:cNvPr id="100355" name="Rectangle 3"/>
          <p:cNvSpPr>
            <a:spLocks noGrp="1" noChangeArrowheads="1"/>
          </p:cNvSpPr>
          <p:nvPr>
            <p:ph type="dt" sz="quarter" idx="1"/>
          </p:nvPr>
        </p:nvSpPr>
        <p:spPr bwMode="auto">
          <a:xfrm>
            <a:off x="3815377" y="2"/>
            <a:ext cx="2919300" cy="491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zh-TW"/>
          </a:p>
        </p:txBody>
      </p:sp>
      <p:sp>
        <p:nvSpPr>
          <p:cNvPr id="100356" name="Rectangle 4"/>
          <p:cNvSpPr>
            <a:spLocks noGrp="1" noChangeArrowheads="1"/>
          </p:cNvSpPr>
          <p:nvPr>
            <p:ph type="ftr" sz="quarter" idx="2"/>
          </p:nvPr>
        </p:nvSpPr>
        <p:spPr bwMode="auto">
          <a:xfrm>
            <a:off x="0" y="9370000"/>
            <a:ext cx="2918216" cy="4940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zh-TW"/>
          </a:p>
        </p:txBody>
      </p:sp>
      <p:sp>
        <p:nvSpPr>
          <p:cNvPr id="100357" name="Rectangle 5"/>
          <p:cNvSpPr>
            <a:spLocks noGrp="1" noChangeArrowheads="1"/>
          </p:cNvSpPr>
          <p:nvPr>
            <p:ph type="sldNum" sz="quarter" idx="3"/>
          </p:nvPr>
        </p:nvSpPr>
        <p:spPr bwMode="auto">
          <a:xfrm>
            <a:off x="3815377" y="9370000"/>
            <a:ext cx="2919300" cy="4940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DF7FB68F-48A4-4FC5-8367-A772F99E062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2"/>
            <a:ext cx="2918216" cy="491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zh-TW"/>
          </a:p>
        </p:txBody>
      </p:sp>
      <p:sp>
        <p:nvSpPr>
          <p:cNvPr id="76803" name="Rectangle 3"/>
          <p:cNvSpPr>
            <a:spLocks noGrp="1" noChangeArrowheads="1"/>
          </p:cNvSpPr>
          <p:nvPr>
            <p:ph type="dt" idx="1"/>
          </p:nvPr>
        </p:nvSpPr>
        <p:spPr bwMode="auto">
          <a:xfrm>
            <a:off x="3815377" y="2"/>
            <a:ext cx="2919300" cy="491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903288" y="741363"/>
            <a:ext cx="4927600" cy="3697287"/>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72602" y="4686157"/>
            <a:ext cx="5390563" cy="44391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6806" name="Rectangle 6"/>
          <p:cNvSpPr>
            <a:spLocks noGrp="1" noChangeArrowheads="1"/>
          </p:cNvSpPr>
          <p:nvPr>
            <p:ph type="ftr" sz="quarter" idx="4"/>
          </p:nvPr>
        </p:nvSpPr>
        <p:spPr bwMode="auto">
          <a:xfrm>
            <a:off x="0" y="9370000"/>
            <a:ext cx="2918216" cy="4940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zh-TW"/>
          </a:p>
        </p:txBody>
      </p:sp>
      <p:sp>
        <p:nvSpPr>
          <p:cNvPr id="76807" name="Rectangle 7"/>
          <p:cNvSpPr>
            <a:spLocks noGrp="1" noChangeArrowheads="1"/>
          </p:cNvSpPr>
          <p:nvPr>
            <p:ph type="sldNum" sz="quarter" idx="5"/>
          </p:nvPr>
        </p:nvSpPr>
        <p:spPr bwMode="auto">
          <a:xfrm>
            <a:off x="3815377" y="9370000"/>
            <a:ext cx="2919300" cy="4940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B260F91D-BB76-401E-82BE-2982E39D2A0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C9D37E47-167F-49B6-8DF5-A4A5542C380D}" type="slidenum">
              <a:rPr lang="en-US" altLang="zh-TW" smtClean="0"/>
              <a:pPr/>
              <a:t>1</a:t>
            </a:fld>
            <a:endParaRPr lang="en-US" altLang="zh-TW" smtClean="0"/>
          </a:p>
        </p:txBody>
      </p:sp>
      <p:sp>
        <p:nvSpPr>
          <p:cNvPr id="20482" name="Rectangle 2"/>
          <p:cNvSpPr>
            <a:spLocks noGrp="1" noRot="1" noChangeAspect="1" noChangeArrowheads="1" noTextEdit="1"/>
          </p:cNvSpPr>
          <p:nvPr>
            <p:ph type="sldImg"/>
          </p:nvPr>
        </p:nvSpPr>
        <p:spPr>
          <a:xfrm>
            <a:off x="1004888" y="741363"/>
            <a:ext cx="4275137" cy="3206750"/>
          </a:xfrm>
          <a:ln/>
        </p:spPr>
      </p:sp>
      <p:sp>
        <p:nvSpPr>
          <p:cNvPr id="20483"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z="1400" smtClean="0">
              <a:solidFill>
                <a:srgbClr val="CC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0FE879B-7504-4738-8030-563E3BFFDFA2}" type="slidenum">
              <a:rPr lang="en-US" altLang="zh-TW" smtClean="0"/>
              <a:pPr/>
              <a:t>10</a:t>
            </a:fld>
            <a:endParaRPr lang="en-US" altLang="zh-TW" smtClean="0"/>
          </a:p>
        </p:txBody>
      </p:sp>
      <p:sp>
        <p:nvSpPr>
          <p:cNvPr id="36866" name="Rectangle 2"/>
          <p:cNvSpPr>
            <a:spLocks noGrp="1" noRot="1" noChangeAspect="1" noChangeArrowheads="1" noTextEdit="1"/>
          </p:cNvSpPr>
          <p:nvPr>
            <p:ph type="sldImg"/>
          </p:nvPr>
        </p:nvSpPr>
        <p:spPr>
          <a:xfrm>
            <a:off x="1004888" y="741363"/>
            <a:ext cx="4275137" cy="3206750"/>
          </a:xfrm>
          <a:ln/>
        </p:spPr>
      </p:sp>
      <p:sp>
        <p:nvSpPr>
          <p:cNvPr id="36867"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0FE879B-7504-4738-8030-563E3BFFDFA2}" type="slidenum">
              <a:rPr lang="en-US" altLang="zh-TW" smtClean="0"/>
              <a:pPr/>
              <a:t>11</a:t>
            </a:fld>
            <a:endParaRPr lang="en-US" altLang="zh-TW" smtClean="0"/>
          </a:p>
        </p:txBody>
      </p:sp>
      <p:sp>
        <p:nvSpPr>
          <p:cNvPr id="36866" name="Rectangle 2"/>
          <p:cNvSpPr>
            <a:spLocks noGrp="1" noRot="1" noChangeAspect="1" noChangeArrowheads="1" noTextEdit="1"/>
          </p:cNvSpPr>
          <p:nvPr>
            <p:ph type="sldImg"/>
          </p:nvPr>
        </p:nvSpPr>
        <p:spPr>
          <a:xfrm>
            <a:off x="1004888" y="741363"/>
            <a:ext cx="4275137" cy="3206750"/>
          </a:xfrm>
          <a:ln/>
        </p:spPr>
      </p:sp>
      <p:sp>
        <p:nvSpPr>
          <p:cNvPr id="36867"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B7047568-A873-429C-B5EF-0E715D2E4F14}" type="slidenum">
              <a:rPr lang="en-US" altLang="zh-TW" smtClean="0"/>
              <a:pPr/>
              <a:t>12</a:t>
            </a:fld>
            <a:endParaRPr lang="en-US" altLang="zh-TW" smtClean="0"/>
          </a:p>
        </p:txBody>
      </p:sp>
      <p:sp>
        <p:nvSpPr>
          <p:cNvPr id="38914" name="Rectangle 2"/>
          <p:cNvSpPr>
            <a:spLocks noGrp="1" noRot="1" noChangeAspect="1" noChangeArrowheads="1" noTextEdit="1"/>
          </p:cNvSpPr>
          <p:nvPr>
            <p:ph type="sldImg"/>
          </p:nvPr>
        </p:nvSpPr>
        <p:spPr>
          <a:xfrm>
            <a:off x="1004888" y="741363"/>
            <a:ext cx="4275137" cy="3206750"/>
          </a:xfrm>
          <a:ln/>
        </p:spPr>
      </p:sp>
      <p:sp>
        <p:nvSpPr>
          <p:cNvPr id="38915"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15377" y="9370000"/>
            <a:ext cx="2919300" cy="494008"/>
          </a:xfrm>
          <a:prstGeom prst="rect">
            <a:avLst/>
          </a:prstGeom>
          <a:noFill/>
          <a:ln w="9525">
            <a:noFill/>
            <a:miter lim="800000"/>
            <a:headEnd/>
            <a:tailEnd/>
          </a:ln>
        </p:spPr>
        <p:txBody>
          <a:bodyPr anchor="b"/>
          <a:lstStyle/>
          <a:p>
            <a:pPr algn="r"/>
            <a:fld id="{F5826C5B-3541-409A-BB25-7544CE275804}" type="slidenum">
              <a:rPr lang="en-US" altLang="zh-TW" sz="1200" b="0"/>
              <a:pPr algn="r"/>
              <a:t>13</a:t>
            </a:fld>
            <a:endParaRPr lang="en-US" altLang="zh-TW" sz="1200" b="0"/>
          </a:p>
        </p:txBody>
      </p:sp>
      <p:sp>
        <p:nvSpPr>
          <p:cNvPr id="40962" name="Rectangle 2"/>
          <p:cNvSpPr>
            <a:spLocks noGrp="1" noRot="1" noChangeAspect="1" noChangeArrowheads="1" noTextEdit="1"/>
          </p:cNvSpPr>
          <p:nvPr>
            <p:ph type="sldImg"/>
          </p:nvPr>
        </p:nvSpPr>
        <p:spPr>
          <a:xfrm>
            <a:off x="1004888" y="741363"/>
            <a:ext cx="4275137" cy="3206750"/>
          </a:xfrm>
          <a:ln/>
        </p:spPr>
      </p:sp>
      <p:sp>
        <p:nvSpPr>
          <p:cNvPr id="40963"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15377" y="9370000"/>
            <a:ext cx="2919300" cy="494008"/>
          </a:xfrm>
          <a:prstGeom prst="rect">
            <a:avLst/>
          </a:prstGeom>
          <a:noFill/>
          <a:ln w="9525">
            <a:noFill/>
            <a:miter lim="800000"/>
            <a:headEnd/>
            <a:tailEnd/>
          </a:ln>
        </p:spPr>
        <p:txBody>
          <a:bodyPr anchor="b"/>
          <a:lstStyle/>
          <a:p>
            <a:pPr algn="r"/>
            <a:fld id="{9105905E-CFA9-45B7-A8A9-24E2095B20C8}" type="slidenum">
              <a:rPr lang="en-US" altLang="zh-TW" sz="1200" b="0"/>
              <a:pPr algn="r"/>
              <a:t>14</a:t>
            </a:fld>
            <a:endParaRPr lang="en-US" altLang="zh-TW" sz="1200" b="0"/>
          </a:p>
        </p:txBody>
      </p:sp>
      <p:sp>
        <p:nvSpPr>
          <p:cNvPr id="43010" name="Rectangle 2"/>
          <p:cNvSpPr>
            <a:spLocks noGrp="1" noRot="1" noChangeAspect="1" noChangeArrowheads="1" noTextEdit="1"/>
          </p:cNvSpPr>
          <p:nvPr>
            <p:ph type="sldImg"/>
          </p:nvPr>
        </p:nvSpPr>
        <p:spPr>
          <a:xfrm>
            <a:off x="1004888" y="741363"/>
            <a:ext cx="4275137" cy="3206750"/>
          </a:xfrm>
          <a:ln/>
        </p:spPr>
      </p:sp>
      <p:sp>
        <p:nvSpPr>
          <p:cNvPr id="43011"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15377" y="9370000"/>
            <a:ext cx="2919300" cy="494008"/>
          </a:xfrm>
          <a:prstGeom prst="rect">
            <a:avLst/>
          </a:prstGeom>
          <a:noFill/>
          <a:ln w="9525">
            <a:noFill/>
            <a:miter lim="800000"/>
            <a:headEnd/>
            <a:tailEnd/>
          </a:ln>
        </p:spPr>
        <p:txBody>
          <a:bodyPr anchor="b"/>
          <a:lstStyle/>
          <a:p>
            <a:pPr algn="r"/>
            <a:fld id="{E3E47C6D-22F0-4431-9AE7-376F5CA9F562}" type="slidenum">
              <a:rPr lang="en-US" altLang="zh-TW" sz="1200" b="0"/>
              <a:pPr algn="r"/>
              <a:t>15</a:t>
            </a:fld>
            <a:endParaRPr lang="en-US" altLang="zh-TW" sz="1200" b="0"/>
          </a:p>
        </p:txBody>
      </p:sp>
      <p:sp>
        <p:nvSpPr>
          <p:cNvPr id="45058" name="Rectangle 2"/>
          <p:cNvSpPr>
            <a:spLocks noGrp="1" noRot="1" noChangeAspect="1" noChangeArrowheads="1" noTextEdit="1"/>
          </p:cNvSpPr>
          <p:nvPr>
            <p:ph type="sldImg"/>
          </p:nvPr>
        </p:nvSpPr>
        <p:spPr>
          <a:xfrm>
            <a:off x="1004888" y="741363"/>
            <a:ext cx="4275137" cy="3206750"/>
          </a:xfrm>
          <a:ln/>
        </p:spPr>
      </p:sp>
      <p:sp>
        <p:nvSpPr>
          <p:cNvPr id="45059"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CFA73A9-EA31-4467-A735-99C954906A0D}" type="slidenum">
              <a:rPr lang="en-US" altLang="zh-TW" smtClean="0"/>
              <a:pPr/>
              <a:t>2</a:t>
            </a:fld>
            <a:endParaRPr lang="en-US" altLang="zh-TW" smtClean="0"/>
          </a:p>
        </p:txBody>
      </p:sp>
      <p:sp>
        <p:nvSpPr>
          <p:cNvPr id="22530" name="Rectangle 2"/>
          <p:cNvSpPr>
            <a:spLocks noGrp="1" noRot="1" noChangeAspect="1" noChangeArrowheads="1" noTextEdit="1"/>
          </p:cNvSpPr>
          <p:nvPr>
            <p:ph type="sldImg"/>
          </p:nvPr>
        </p:nvSpPr>
        <p:spPr>
          <a:xfrm>
            <a:off x="1004888" y="741363"/>
            <a:ext cx="4275137" cy="3206750"/>
          </a:xfrm>
          <a:ln/>
        </p:spPr>
      </p:sp>
      <p:sp>
        <p:nvSpPr>
          <p:cNvPr id="22531"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0B01F272-45D0-4003-954E-6DE2F81E395D}" type="slidenum">
              <a:rPr lang="en-US" altLang="zh-TW" smtClean="0"/>
              <a:pPr/>
              <a:t>3</a:t>
            </a:fld>
            <a:endParaRPr lang="en-US" altLang="zh-TW" smtClean="0"/>
          </a:p>
        </p:txBody>
      </p:sp>
      <p:sp>
        <p:nvSpPr>
          <p:cNvPr id="24578" name="Rectangle 2"/>
          <p:cNvSpPr>
            <a:spLocks noGrp="1" noRot="1" noChangeAspect="1" noChangeArrowheads="1" noTextEdit="1"/>
          </p:cNvSpPr>
          <p:nvPr>
            <p:ph type="sldImg"/>
          </p:nvPr>
        </p:nvSpPr>
        <p:spPr>
          <a:xfrm>
            <a:off x="1004888" y="741363"/>
            <a:ext cx="4275137" cy="3206750"/>
          </a:xfrm>
          <a:ln/>
        </p:spPr>
      </p:sp>
      <p:sp>
        <p:nvSpPr>
          <p:cNvPr id="24579"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z="1400" smtClean="0">
              <a:solidFill>
                <a:srgbClr val="CC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AC47DCE1-372F-48A7-A9C3-A5292A89F0C3}" type="slidenum">
              <a:rPr lang="en-US" altLang="zh-TW" smtClean="0"/>
              <a:pPr/>
              <a:t>4</a:t>
            </a:fld>
            <a:endParaRPr lang="en-US" altLang="zh-TW" smtClean="0"/>
          </a:p>
        </p:txBody>
      </p:sp>
      <p:sp>
        <p:nvSpPr>
          <p:cNvPr id="26626" name="Rectangle 2"/>
          <p:cNvSpPr>
            <a:spLocks noGrp="1" noRot="1" noChangeAspect="1" noChangeArrowheads="1" noTextEdit="1"/>
          </p:cNvSpPr>
          <p:nvPr>
            <p:ph type="sldImg"/>
          </p:nvPr>
        </p:nvSpPr>
        <p:spPr>
          <a:xfrm>
            <a:off x="1004888" y="741363"/>
            <a:ext cx="4275137" cy="3206750"/>
          </a:xfrm>
          <a:ln/>
        </p:spPr>
      </p:sp>
      <p:sp>
        <p:nvSpPr>
          <p:cNvPr id="26627"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z="1400" smtClean="0">
              <a:solidFill>
                <a:srgbClr val="CC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C9CFBC9D-86EB-42CA-85F9-211BC24A098E}" type="slidenum">
              <a:rPr lang="en-US" altLang="zh-TW" smtClean="0"/>
              <a:pPr/>
              <a:t>5</a:t>
            </a:fld>
            <a:endParaRPr lang="en-US" altLang="zh-TW" smtClean="0"/>
          </a:p>
        </p:txBody>
      </p:sp>
      <p:sp>
        <p:nvSpPr>
          <p:cNvPr id="28674" name="Rectangle 2"/>
          <p:cNvSpPr>
            <a:spLocks noGrp="1" noRot="1" noChangeAspect="1" noChangeArrowheads="1" noTextEdit="1"/>
          </p:cNvSpPr>
          <p:nvPr>
            <p:ph type="sldImg"/>
          </p:nvPr>
        </p:nvSpPr>
        <p:spPr>
          <a:xfrm>
            <a:off x="1004888" y="741363"/>
            <a:ext cx="4275137" cy="3206750"/>
          </a:xfrm>
          <a:ln/>
        </p:spPr>
      </p:sp>
      <p:sp>
        <p:nvSpPr>
          <p:cNvPr id="28675"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z="1400" smtClean="0">
              <a:solidFill>
                <a:srgbClr val="CC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7A46EF32-3E10-488F-B6AB-B20B817D071E}" type="slidenum">
              <a:rPr lang="en-US" altLang="zh-TW" smtClean="0"/>
              <a:pPr/>
              <a:t>6</a:t>
            </a:fld>
            <a:endParaRPr lang="en-US" altLang="zh-TW" smtClean="0"/>
          </a:p>
        </p:txBody>
      </p:sp>
      <p:sp>
        <p:nvSpPr>
          <p:cNvPr id="30722" name="Rectangle 2"/>
          <p:cNvSpPr>
            <a:spLocks noGrp="1" noRot="1" noChangeAspect="1" noChangeArrowheads="1" noTextEdit="1"/>
          </p:cNvSpPr>
          <p:nvPr>
            <p:ph type="sldImg"/>
          </p:nvPr>
        </p:nvSpPr>
        <p:spPr>
          <a:xfrm>
            <a:off x="1004888" y="741363"/>
            <a:ext cx="4275137" cy="3206750"/>
          </a:xfrm>
          <a:ln/>
        </p:spPr>
      </p:sp>
      <p:sp>
        <p:nvSpPr>
          <p:cNvPr id="30723"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D0794C34-1BFD-4AED-86C5-E2900B525672}" type="slidenum">
              <a:rPr lang="en-US" altLang="zh-TW" smtClean="0"/>
              <a:pPr/>
              <a:t>7</a:t>
            </a:fld>
            <a:endParaRPr lang="en-US" altLang="zh-TW" smtClean="0"/>
          </a:p>
        </p:txBody>
      </p:sp>
      <p:sp>
        <p:nvSpPr>
          <p:cNvPr id="32770" name="Rectangle 2"/>
          <p:cNvSpPr>
            <a:spLocks noGrp="1" noRot="1" noChangeAspect="1" noChangeArrowheads="1" noTextEdit="1"/>
          </p:cNvSpPr>
          <p:nvPr>
            <p:ph type="sldImg"/>
          </p:nvPr>
        </p:nvSpPr>
        <p:spPr>
          <a:xfrm>
            <a:off x="1004888" y="741363"/>
            <a:ext cx="4275137" cy="3206750"/>
          </a:xfrm>
          <a:ln/>
        </p:spPr>
      </p:sp>
      <p:sp>
        <p:nvSpPr>
          <p:cNvPr id="32771"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z="1400" smtClean="0">
              <a:solidFill>
                <a:srgbClr val="CC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EB4F5574-C5B7-4E76-8D94-680265AF08C7}" type="slidenum">
              <a:rPr lang="en-US" altLang="zh-TW" smtClean="0"/>
              <a:pPr/>
              <a:t>8</a:t>
            </a:fld>
            <a:endParaRPr lang="en-US" altLang="zh-TW" smtClean="0"/>
          </a:p>
        </p:txBody>
      </p:sp>
      <p:sp>
        <p:nvSpPr>
          <p:cNvPr id="34818" name="Rectangle 2"/>
          <p:cNvSpPr>
            <a:spLocks noGrp="1" noRot="1" noChangeAspect="1" noChangeArrowheads="1" noTextEdit="1"/>
          </p:cNvSpPr>
          <p:nvPr>
            <p:ph type="sldImg"/>
          </p:nvPr>
        </p:nvSpPr>
        <p:spPr>
          <a:xfrm>
            <a:off x="1004888" y="741363"/>
            <a:ext cx="4275137" cy="3206750"/>
          </a:xfrm>
          <a:ln/>
        </p:spPr>
      </p:sp>
      <p:sp>
        <p:nvSpPr>
          <p:cNvPr id="34819"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z="1400" smtClean="0">
              <a:solidFill>
                <a:srgbClr val="CC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EB4F5574-C5B7-4E76-8D94-680265AF08C7}" type="slidenum">
              <a:rPr lang="en-US" altLang="zh-TW" smtClean="0"/>
              <a:pPr/>
              <a:t>9</a:t>
            </a:fld>
            <a:endParaRPr lang="en-US" altLang="zh-TW" smtClean="0"/>
          </a:p>
        </p:txBody>
      </p:sp>
      <p:sp>
        <p:nvSpPr>
          <p:cNvPr id="34818" name="Rectangle 2"/>
          <p:cNvSpPr>
            <a:spLocks noGrp="1" noRot="1" noChangeAspect="1" noChangeArrowheads="1" noTextEdit="1"/>
          </p:cNvSpPr>
          <p:nvPr>
            <p:ph type="sldImg"/>
          </p:nvPr>
        </p:nvSpPr>
        <p:spPr>
          <a:xfrm>
            <a:off x="1004888" y="741363"/>
            <a:ext cx="4275137" cy="3206750"/>
          </a:xfrm>
          <a:ln/>
        </p:spPr>
      </p:sp>
      <p:sp>
        <p:nvSpPr>
          <p:cNvPr id="34819" name="Rectangle 3"/>
          <p:cNvSpPr>
            <a:spLocks noGrp="1" noChangeArrowheads="1"/>
          </p:cNvSpPr>
          <p:nvPr>
            <p:ph type="body" idx="1"/>
          </p:nvPr>
        </p:nvSpPr>
        <p:spPr>
          <a:xfrm>
            <a:off x="672602" y="3947451"/>
            <a:ext cx="5390563" cy="5918864"/>
          </a:xfrm>
          <a:noFill/>
          <a:ln/>
        </p:spPr>
        <p:txBody>
          <a:bodyPr/>
          <a:lstStyle/>
          <a:p>
            <a:pPr eaLnBrk="1" hangingPunct="1"/>
            <a:endParaRPr lang="zh-TW" altLang="zh-TW" sz="1400" smtClean="0">
              <a:solidFill>
                <a:srgbClr val="CC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1F5A033-F046-45D9-9CF5-AD34F4564290}"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0D5A1F1-C0DC-4CF7-9416-3067E16E8061}"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B65D2BD-8F02-4F54-90D7-07C6D2925648}"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4C559F13-ABD4-4658-9DAB-C901FF7C6C97}"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D98ACB7-1F82-431F-BAC2-B887652DFA0F}"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B5F4555-DB7D-4D47-B54F-703766D2EFF6}"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72F0851-F19F-4F92-BF7A-5E838234E2C2}"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AE7FE83-3E6B-41BD-ACDD-A01179C69008}"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670D0CD0-ACB9-46F4-A4A6-52828EC2A048}"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4323552A-4EBB-4C17-AED0-56307853085A}"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28930CCE-D87F-4EBC-BAFE-A3BFA2DF7CBA}"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4B9D45D-384E-4BCC-B1A0-B995359626C2}"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5A45463-B2EA-4629-A789-90C44BECD4C2}"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DCBD1738-B169-4AF8-A703-F3F897CF452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jpeg"/><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14"/>
          <p:cNvSpPr>
            <a:spLocks noChangeArrowheads="1"/>
          </p:cNvSpPr>
          <p:nvPr/>
        </p:nvSpPr>
        <p:spPr bwMode="auto">
          <a:xfrm>
            <a:off x="0" y="6137275"/>
            <a:ext cx="9144000" cy="720725"/>
          </a:xfrm>
          <a:prstGeom prst="rect">
            <a:avLst/>
          </a:prstGeom>
          <a:solidFill>
            <a:srgbClr val="6699FF"/>
          </a:solidFill>
          <a:ln w="9525">
            <a:noFill/>
            <a:miter lim="800000"/>
            <a:headEnd/>
            <a:tailEnd/>
          </a:ln>
        </p:spPr>
        <p:txBody>
          <a:bodyPr wrap="none" anchor="ctr"/>
          <a:lstStyle/>
          <a:p>
            <a:pPr algn="ctr"/>
            <a:r>
              <a:rPr lang="zh-TW" altLang="en-US" sz="2400" smtClean="0">
                <a:solidFill>
                  <a:schemeClr val="bg1"/>
                </a:solidFill>
                <a:latin typeface="+mj-ea"/>
                <a:ea typeface="+mj-ea"/>
                <a:cs typeface="Times New Roman" pitchFamily="18" charset="0"/>
              </a:rPr>
              <a:t>香港集思会</a:t>
            </a:r>
            <a:r>
              <a:rPr lang="en-US" altLang="zh-TW" sz="2400" smtClean="0">
                <a:solidFill>
                  <a:schemeClr val="bg1"/>
                </a:solidFill>
                <a:latin typeface="+mj-ea"/>
                <a:ea typeface="+mj-ea"/>
                <a:cs typeface="Times New Roman" pitchFamily="18" charset="0"/>
              </a:rPr>
              <a:t>	</a:t>
            </a:r>
            <a:r>
              <a:rPr lang="zh-CN" altLang="en-US" sz="2400" i="1" smtClean="0">
                <a:solidFill>
                  <a:schemeClr val="bg1"/>
                </a:solidFill>
                <a:latin typeface="+mj-ea"/>
                <a:ea typeface="+mj-ea"/>
                <a:cs typeface="Times New Roman" pitchFamily="18" charset="0"/>
              </a:rPr>
              <a:t>齐思考   创未来</a:t>
            </a:r>
            <a:endParaRPr lang="zh-TW" altLang="en-US" sz="2400" dirty="0">
              <a:solidFill>
                <a:schemeClr val="bg1"/>
              </a:solidFill>
              <a:latin typeface="+mj-ea"/>
              <a:ea typeface="+mj-ea"/>
            </a:endParaRPr>
          </a:p>
        </p:txBody>
      </p:sp>
      <p:sp>
        <p:nvSpPr>
          <p:cNvPr id="19459" name="Rectangle 10"/>
          <p:cNvSpPr>
            <a:spLocks noChangeArrowheads="1"/>
          </p:cNvSpPr>
          <p:nvPr/>
        </p:nvSpPr>
        <p:spPr bwMode="auto">
          <a:xfrm>
            <a:off x="0" y="0"/>
            <a:ext cx="9144000" cy="1439863"/>
          </a:xfrm>
          <a:prstGeom prst="rect">
            <a:avLst/>
          </a:prstGeom>
          <a:solidFill>
            <a:srgbClr val="6699FF"/>
          </a:solidFill>
          <a:ln w="9525">
            <a:noFill/>
            <a:miter lim="800000"/>
            <a:headEnd/>
            <a:tailEnd/>
          </a:ln>
        </p:spPr>
        <p:txBody>
          <a:bodyPr wrap="none" anchor="ctr"/>
          <a:lstStyle/>
          <a:p>
            <a:endParaRPr lang="zh-TW" altLang="en-US"/>
          </a:p>
        </p:txBody>
      </p:sp>
      <p:sp>
        <p:nvSpPr>
          <p:cNvPr id="19460" name="Text Box 7"/>
          <p:cNvSpPr txBox="1">
            <a:spLocks noChangeArrowheads="1"/>
          </p:cNvSpPr>
          <p:nvPr/>
        </p:nvSpPr>
        <p:spPr bwMode="auto">
          <a:xfrm>
            <a:off x="635000" y="2535238"/>
            <a:ext cx="8509000" cy="2616101"/>
          </a:xfrm>
          <a:prstGeom prst="rect">
            <a:avLst/>
          </a:prstGeom>
          <a:noFill/>
          <a:ln w="9525">
            <a:noFill/>
            <a:miter lim="800000"/>
            <a:headEnd/>
            <a:tailEnd/>
          </a:ln>
        </p:spPr>
        <p:txBody>
          <a:bodyPr wrap="square">
            <a:spAutoFit/>
          </a:bodyPr>
          <a:lstStyle/>
          <a:p>
            <a:r>
              <a:rPr lang="zh-CN" altLang="en-US" sz="4000" b="0" smtClean="0">
                <a:solidFill>
                  <a:schemeClr val="bg1"/>
                </a:solidFill>
                <a:latin typeface="黑体" pitchFamily="2" charset="-122"/>
                <a:ea typeface="黑体" pitchFamily="2" charset="-122"/>
              </a:rPr>
              <a:t>香港集思会强烈呼吁</a:t>
            </a:r>
            <a:endParaRPr lang="zh-TW" altLang="en-US" sz="4000" b="0" dirty="0" smtClean="0">
              <a:solidFill>
                <a:schemeClr val="bg1"/>
              </a:solidFill>
              <a:latin typeface="黑体" pitchFamily="2" charset="-122"/>
              <a:ea typeface="黑体" pitchFamily="2" charset="-122"/>
            </a:endParaRPr>
          </a:p>
          <a:p>
            <a:r>
              <a:rPr lang="zh-CN" altLang="en-US" sz="4000" b="0" smtClean="0">
                <a:solidFill>
                  <a:schemeClr val="bg1"/>
                </a:solidFill>
                <a:latin typeface="黑体" pitchFamily="2" charset="-122"/>
                <a:ea typeface="黑体" pitchFamily="2" charset="-122"/>
              </a:rPr>
              <a:t>兴建第三条跑道刻不容缓</a:t>
            </a:r>
            <a:endParaRPr lang="zh-TW" altLang="en-US" sz="4000" b="0" dirty="0" smtClean="0">
              <a:solidFill>
                <a:schemeClr val="bg1"/>
              </a:solidFill>
              <a:latin typeface="黑体" pitchFamily="2" charset="-122"/>
              <a:ea typeface="黑体" pitchFamily="2" charset="-122"/>
            </a:endParaRPr>
          </a:p>
          <a:p>
            <a:endParaRPr lang="en-US" altLang="zh-TW" sz="3000" b="0" dirty="0" smtClean="0">
              <a:solidFill>
                <a:schemeClr val="bg1"/>
              </a:solidFill>
            </a:endParaRPr>
          </a:p>
          <a:p>
            <a:endParaRPr lang="en-US" altLang="zh-TW" sz="3000" b="0" dirty="0" smtClean="0">
              <a:solidFill>
                <a:schemeClr val="bg1"/>
              </a:solidFill>
            </a:endParaRPr>
          </a:p>
          <a:p>
            <a:r>
              <a:rPr lang="en-US" altLang="zh-TW" sz="2400" b="0" i="1" dirty="0" smtClean="0">
                <a:solidFill>
                  <a:schemeClr val="bg1"/>
                </a:solidFill>
                <a:latin typeface="黑体" pitchFamily="2" charset="-122"/>
                <a:ea typeface="黑体" pitchFamily="2" charset="-122"/>
              </a:rPr>
              <a:t>2010</a:t>
            </a:r>
            <a:r>
              <a:rPr lang="zh-TW" altLang="en-US" sz="2400" b="0" i="1" dirty="0" smtClean="0">
                <a:solidFill>
                  <a:schemeClr val="bg1"/>
                </a:solidFill>
                <a:latin typeface="黑体" pitchFamily="2" charset="-122"/>
                <a:ea typeface="黑体" pitchFamily="2" charset="-122"/>
              </a:rPr>
              <a:t>年</a:t>
            </a:r>
            <a:r>
              <a:rPr lang="en-US" altLang="zh-TW" sz="2400" b="0" i="1" dirty="0" smtClean="0">
                <a:solidFill>
                  <a:schemeClr val="bg1"/>
                </a:solidFill>
                <a:latin typeface="黑体" pitchFamily="2" charset="-122"/>
                <a:ea typeface="黑体" pitchFamily="2" charset="-122"/>
              </a:rPr>
              <a:t>12</a:t>
            </a:r>
            <a:r>
              <a:rPr lang="zh-TW" altLang="en-US" sz="2400" b="0" i="1" dirty="0" smtClean="0">
                <a:solidFill>
                  <a:schemeClr val="bg1"/>
                </a:solidFill>
                <a:latin typeface="黑体" pitchFamily="2" charset="-122"/>
                <a:ea typeface="黑体" pitchFamily="2" charset="-122"/>
              </a:rPr>
              <a:t>月</a:t>
            </a:r>
            <a:endParaRPr lang="en-US" altLang="zh-TW" sz="3200" i="1" dirty="0">
              <a:solidFill>
                <a:schemeClr val="bg1"/>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6" descr="apron2"/>
          <p:cNvPicPr>
            <a:picLocks noChangeAspect="1" noChangeArrowheads="1"/>
          </p:cNvPicPr>
          <p:nvPr/>
        </p:nvPicPr>
        <p:blipFill>
          <a:blip r:embed="rId3" cstate="print"/>
          <a:srcRect/>
          <a:stretch>
            <a:fillRect/>
          </a:stretch>
        </p:blipFill>
        <p:spPr bwMode="auto">
          <a:xfrm>
            <a:off x="7467600" y="0"/>
            <a:ext cx="1917700" cy="1438275"/>
          </a:xfrm>
          <a:prstGeom prst="rect">
            <a:avLst/>
          </a:prstGeom>
          <a:noFill/>
          <a:ln w="9525">
            <a:noFill/>
            <a:miter lim="800000"/>
            <a:headEnd/>
            <a:tailEnd/>
          </a:ln>
        </p:spPr>
      </p:pic>
      <p:sp>
        <p:nvSpPr>
          <p:cNvPr id="35843"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35844" name="Rectangle 16"/>
          <p:cNvSpPr txBox="1">
            <a:spLocks noChangeArrowheads="1"/>
          </p:cNvSpPr>
          <p:nvPr/>
        </p:nvSpPr>
        <p:spPr bwMode="auto">
          <a:xfrm>
            <a:off x="604838" y="1639888"/>
            <a:ext cx="7988300" cy="5218112"/>
          </a:xfrm>
          <a:prstGeom prst="rect">
            <a:avLst/>
          </a:prstGeom>
          <a:noFill/>
          <a:ln w="9525">
            <a:noFill/>
            <a:miter lim="800000"/>
            <a:headEnd/>
            <a:tailEnd/>
          </a:ln>
        </p:spPr>
        <p:txBody>
          <a:bodyPr/>
          <a:lstStyle/>
          <a:p>
            <a:pPr marL="342900" indent="-342900">
              <a:spcBef>
                <a:spcPct val="20000"/>
              </a:spcBef>
              <a:buSzPct val="70000"/>
            </a:pPr>
            <a:endParaRPr lang="en-US" altLang="zh-HK" sz="2800" b="0" dirty="0">
              <a:solidFill>
                <a:schemeClr val="bg1"/>
              </a:solidFill>
            </a:endParaRPr>
          </a:p>
          <a:p>
            <a:pPr marL="342900" indent="-342900">
              <a:spcBef>
                <a:spcPct val="20000"/>
              </a:spcBef>
              <a:buSzPct val="70000"/>
            </a:pPr>
            <a:r>
              <a:rPr lang="zh-TW" altLang="en-US" sz="2800" b="0" smtClean="0">
                <a:solidFill>
                  <a:schemeClr val="bg1"/>
                </a:solidFill>
                <a:latin typeface="黑体" pitchFamily="2" charset="-122"/>
                <a:ea typeface="黑体" pitchFamily="2" charset="-122"/>
              </a:rPr>
              <a:t>未来</a:t>
            </a:r>
            <a:r>
              <a:rPr lang="en-US" altLang="zh-TW" sz="2800" b="0" smtClean="0">
                <a:solidFill>
                  <a:schemeClr val="bg1"/>
                </a:solidFill>
                <a:latin typeface="+mj-lt"/>
                <a:ea typeface="黑体" pitchFamily="2" charset="-122"/>
              </a:rPr>
              <a:t>10</a:t>
            </a:r>
            <a:r>
              <a:rPr lang="zh-CN" altLang="en-US" sz="2800" b="0" smtClean="0">
                <a:solidFill>
                  <a:schemeClr val="bg1"/>
                </a:solidFill>
                <a:latin typeface="黑体" pitchFamily="2" charset="-122"/>
                <a:ea typeface="黑体" pitchFamily="2" charset="-122"/>
              </a:rPr>
              <a:t>年的每年增长预测</a:t>
            </a:r>
            <a:endParaRPr lang="zh-TW" altLang="en-US" sz="2800" b="0" dirty="0" smtClean="0">
              <a:solidFill>
                <a:schemeClr val="bg1"/>
              </a:solidFill>
              <a:latin typeface="黑体" pitchFamily="2" charset="-122"/>
              <a:ea typeface="黑体" pitchFamily="2" charset="-122"/>
            </a:endParaRPr>
          </a:p>
          <a:p>
            <a:pPr marL="742950" lvl="1" indent="-285750">
              <a:spcBef>
                <a:spcPct val="20000"/>
              </a:spcBef>
              <a:buClr>
                <a:srgbClr val="6699FF"/>
              </a:buClr>
              <a:buSzPct val="70000"/>
              <a:buFont typeface="Wingdings" pitchFamily="2" charset="2"/>
              <a:buChar char="n"/>
            </a:pPr>
            <a:r>
              <a:rPr lang="zh-CN" altLang="en-US" sz="2200" b="0" i="1" smtClean="0">
                <a:solidFill>
                  <a:schemeClr val="bg1"/>
                </a:solidFill>
                <a:latin typeface="黑体" pitchFamily="2" charset="-122"/>
                <a:ea typeface="黑体" pitchFamily="2" charset="-122"/>
              </a:rPr>
              <a:t>亚太地区：客运量及货运量每年增长</a:t>
            </a:r>
            <a:r>
              <a:rPr lang="en-US" altLang="zh-TW" sz="2200" b="0" i="1" smtClean="0">
                <a:solidFill>
                  <a:schemeClr val="bg1"/>
                </a:solidFill>
                <a:latin typeface="+mj-lt"/>
                <a:ea typeface="黑体" pitchFamily="2" charset="-122"/>
              </a:rPr>
              <a:t>7</a:t>
            </a:r>
            <a:r>
              <a:rPr lang="en-US" altLang="zh-TW" sz="2200" b="0" i="1" dirty="0" smtClean="0">
                <a:solidFill>
                  <a:schemeClr val="bg1"/>
                </a:solidFill>
                <a:latin typeface="+mj-lt"/>
                <a:ea typeface="黑体" pitchFamily="2" charset="-122"/>
              </a:rPr>
              <a:t>%</a:t>
            </a:r>
          </a:p>
          <a:p>
            <a:pPr marL="742950" lvl="1" indent="-285750">
              <a:spcBef>
                <a:spcPct val="20000"/>
              </a:spcBef>
              <a:buClr>
                <a:srgbClr val="6699FF"/>
              </a:buClr>
              <a:buSzPct val="70000"/>
              <a:buFont typeface="Wingdings" pitchFamily="2" charset="2"/>
              <a:buChar char="n"/>
            </a:pPr>
            <a:r>
              <a:rPr lang="zh-CN" altLang="en-US" sz="2200" b="0" i="1" smtClean="0">
                <a:solidFill>
                  <a:schemeClr val="bg1"/>
                </a:solidFill>
                <a:latin typeface="黑体" pitchFamily="2" charset="-122"/>
                <a:ea typeface="黑体" pitchFamily="2" charset="-122"/>
              </a:rPr>
              <a:t>中国内地：航空运输市场每年增长</a:t>
            </a:r>
            <a:r>
              <a:rPr lang="en-US" altLang="zh-TW" sz="2200" b="0" i="1" smtClean="0">
                <a:solidFill>
                  <a:schemeClr val="bg1"/>
                </a:solidFill>
                <a:latin typeface="+mj-lt"/>
                <a:ea typeface="黑体" pitchFamily="2" charset="-122"/>
              </a:rPr>
              <a:t>11-14</a:t>
            </a:r>
            <a:r>
              <a:rPr lang="en-US" altLang="zh-TW" sz="2200" b="0" i="1" dirty="0" smtClean="0">
                <a:solidFill>
                  <a:schemeClr val="bg1"/>
                </a:solidFill>
                <a:latin typeface="+mj-lt"/>
                <a:ea typeface="黑体" pitchFamily="2" charset="-122"/>
              </a:rPr>
              <a:t>%</a:t>
            </a:r>
          </a:p>
          <a:p>
            <a:pPr marL="342900" indent="-342900">
              <a:spcBef>
                <a:spcPct val="20000"/>
              </a:spcBef>
              <a:buSzPct val="70000"/>
            </a:pPr>
            <a:endParaRPr lang="en-US" altLang="zh-TW" sz="800" b="0" dirty="0" smtClean="0">
              <a:solidFill>
                <a:schemeClr val="bg1"/>
              </a:solidFill>
            </a:endParaRPr>
          </a:p>
          <a:p>
            <a:pPr marL="342900" indent="-342900">
              <a:spcBef>
                <a:spcPct val="20000"/>
              </a:spcBef>
              <a:buSzPct val="70000"/>
            </a:pPr>
            <a:r>
              <a:rPr lang="zh-CN" altLang="en-US" sz="2800" b="0" smtClean="0">
                <a:solidFill>
                  <a:schemeClr val="bg1"/>
                </a:solidFill>
                <a:latin typeface="黑体" pitchFamily="2" charset="-122"/>
                <a:ea typeface="黑体" pitchFamily="2" charset="-122"/>
              </a:rPr>
              <a:t>中国民用航空局的</a:t>
            </a:r>
            <a:r>
              <a:rPr lang="en-US" altLang="zh-TW" sz="2800" b="0" smtClean="0">
                <a:solidFill>
                  <a:schemeClr val="bg1"/>
                </a:solidFill>
                <a:latin typeface="黑体" pitchFamily="2" charset="-122"/>
                <a:ea typeface="黑体" pitchFamily="2" charset="-122"/>
              </a:rPr>
              <a:t>《</a:t>
            </a:r>
            <a:r>
              <a:rPr lang="zh-CN" altLang="en-US" sz="2800" b="0" smtClean="0">
                <a:solidFill>
                  <a:schemeClr val="bg1"/>
                </a:solidFill>
                <a:latin typeface="黑体" pitchFamily="2" charset="-122"/>
                <a:ea typeface="黑体" pitchFamily="2" charset="-122"/>
              </a:rPr>
              <a:t>全国民用机场布局规划</a:t>
            </a:r>
            <a:r>
              <a:rPr lang="en-US" altLang="zh-TW" sz="2800" b="0" smtClean="0">
                <a:solidFill>
                  <a:schemeClr val="bg1"/>
                </a:solidFill>
                <a:latin typeface="黑体" pitchFamily="2" charset="-122"/>
                <a:ea typeface="黑体" pitchFamily="2" charset="-122"/>
              </a:rPr>
              <a:t>》</a:t>
            </a:r>
            <a:r>
              <a:rPr lang="zh-TW" altLang="en-US" sz="2800" b="0" smtClean="0">
                <a:solidFill>
                  <a:schemeClr val="bg1"/>
                </a:solidFill>
                <a:latin typeface="黑体" pitchFamily="2" charset="-122"/>
                <a:ea typeface="黑体" pitchFamily="2" charset="-122"/>
              </a:rPr>
              <a:t> </a:t>
            </a:r>
            <a:r>
              <a:rPr lang="en-US" altLang="zh-TW" sz="2800" b="0" dirty="0" smtClean="0">
                <a:solidFill>
                  <a:schemeClr val="bg1"/>
                </a:solidFill>
                <a:latin typeface="黑体" pitchFamily="2" charset="-122"/>
                <a:ea typeface="黑体" pitchFamily="2" charset="-122"/>
              </a:rPr>
              <a:t>(2008)</a:t>
            </a:r>
          </a:p>
          <a:p>
            <a:pPr marL="800100" lvl="2" indent="-342900">
              <a:spcBef>
                <a:spcPct val="20000"/>
              </a:spcBef>
              <a:buClr>
                <a:srgbClr val="6699FF"/>
              </a:buClr>
              <a:buSzPct val="70000"/>
              <a:buFont typeface="Wingdings" pitchFamily="2" charset="2"/>
              <a:buChar char="n"/>
            </a:pPr>
            <a:r>
              <a:rPr lang="en-US" altLang="zh-TW" sz="2200" b="0" i="1" smtClean="0">
                <a:solidFill>
                  <a:schemeClr val="bg1"/>
                </a:solidFill>
                <a:latin typeface="+mj-lt"/>
                <a:ea typeface="黑体" pitchFamily="2" charset="-122"/>
              </a:rPr>
              <a:t>2011-2020</a:t>
            </a:r>
            <a:r>
              <a:rPr lang="zh-CN" altLang="en-US" sz="2200" b="0" i="1" smtClean="0">
                <a:solidFill>
                  <a:schemeClr val="bg1"/>
                </a:solidFill>
                <a:latin typeface="黑体" pitchFamily="2" charset="-122"/>
                <a:ea typeface="黑体" pitchFamily="2" charset="-122"/>
              </a:rPr>
              <a:t>年间全国新增</a:t>
            </a:r>
            <a:r>
              <a:rPr lang="en-US" altLang="zh-TW" sz="2200" b="0" i="1" smtClean="0">
                <a:solidFill>
                  <a:schemeClr val="bg1"/>
                </a:solidFill>
                <a:latin typeface="+mj-lt"/>
                <a:ea typeface="黑体" pitchFamily="2" charset="-122"/>
              </a:rPr>
              <a:t>52</a:t>
            </a:r>
            <a:r>
              <a:rPr lang="zh-TW" altLang="en-US" sz="2200" b="0" i="1" smtClean="0">
                <a:solidFill>
                  <a:schemeClr val="bg1"/>
                </a:solidFill>
                <a:latin typeface="黑体" pitchFamily="2" charset="-122"/>
                <a:ea typeface="黑体" pitchFamily="2" charset="-122"/>
              </a:rPr>
              <a:t>个机场</a:t>
            </a:r>
            <a:endParaRPr lang="en-US" altLang="zh-TW" sz="2200" b="0" i="1"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TW" sz="800" b="0" dirty="0" smtClean="0">
              <a:solidFill>
                <a:schemeClr val="bg1"/>
              </a:solidFill>
            </a:endParaRPr>
          </a:p>
          <a:p>
            <a:pPr marL="342900" indent="-342900">
              <a:spcBef>
                <a:spcPct val="20000"/>
              </a:spcBef>
              <a:buSzPct val="70000"/>
            </a:pPr>
            <a:r>
              <a:rPr lang="zh-CN" altLang="en-US" sz="2800" b="0" smtClean="0">
                <a:solidFill>
                  <a:schemeClr val="bg1"/>
                </a:solidFill>
                <a:latin typeface="黑体" pitchFamily="2" charset="-122"/>
                <a:ea typeface="黑体" pitchFamily="2" charset="-122"/>
              </a:rPr>
              <a:t>中国内地的私人飞机数目</a:t>
            </a:r>
            <a:endParaRPr lang="zh-TW" altLang="en-US" sz="2800" b="0" dirty="0" smtClean="0">
              <a:solidFill>
                <a:schemeClr val="bg1"/>
              </a:solidFill>
              <a:latin typeface="黑体" pitchFamily="2" charset="-122"/>
              <a:ea typeface="黑体" pitchFamily="2" charset="-122"/>
            </a:endParaRPr>
          </a:p>
          <a:p>
            <a:pPr marL="742950" lvl="1" indent="-285750">
              <a:spcBef>
                <a:spcPct val="20000"/>
              </a:spcBef>
              <a:buClr>
                <a:srgbClr val="6699FF"/>
              </a:buClr>
              <a:buSzPct val="70000"/>
              <a:buFont typeface="Wingdings" pitchFamily="2" charset="2"/>
              <a:buChar char="n"/>
            </a:pPr>
            <a:r>
              <a:rPr lang="zh-CN" altLang="en-US" sz="2200" b="0" i="1" smtClean="0">
                <a:solidFill>
                  <a:schemeClr val="bg1"/>
                </a:solidFill>
                <a:latin typeface="黑体" pitchFamily="2" charset="-122"/>
                <a:ea typeface="黑体" pitchFamily="2" charset="-122"/>
              </a:rPr>
              <a:t>预计每年增长：</a:t>
            </a:r>
            <a:r>
              <a:rPr lang="en-US" altLang="zh-TW" sz="2200" b="0" i="1" smtClean="0">
                <a:solidFill>
                  <a:schemeClr val="bg1"/>
                </a:solidFill>
                <a:latin typeface="+mj-lt"/>
                <a:ea typeface="黑体" pitchFamily="2" charset="-122"/>
              </a:rPr>
              <a:t>25</a:t>
            </a:r>
            <a:r>
              <a:rPr lang="en-US" altLang="zh-TW" sz="2200" b="0" i="1" dirty="0" smtClean="0">
                <a:solidFill>
                  <a:schemeClr val="bg1"/>
                </a:solidFill>
                <a:latin typeface="+mj-lt"/>
                <a:ea typeface="黑体" pitchFamily="2" charset="-122"/>
              </a:rPr>
              <a:t>%</a:t>
            </a:r>
          </a:p>
          <a:p>
            <a:pPr marL="742950" lvl="1" indent="-285750">
              <a:spcBef>
                <a:spcPct val="20000"/>
              </a:spcBef>
              <a:buClr>
                <a:srgbClr val="6699FF"/>
              </a:buClr>
              <a:buSzPct val="70000"/>
              <a:buFont typeface="Wingdings" pitchFamily="2" charset="2"/>
              <a:buChar char="n"/>
            </a:pPr>
            <a:r>
              <a:rPr lang="zh-TW" altLang="en-US" sz="2200" b="0" i="1" smtClean="0">
                <a:solidFill>
                  <a:schemeClr val="bg1"/>
                </a:solidFill>
                <a:latin typeface="黑体" pitchFamily="2" charset="-122"/>
                <a:ea typeface="黑体" pitchFamily="2" charset="-122"/>
              </a:rPr>
              <a:t>中国将于</a:t>
            </a:r>
            <a:r>
              <a:rPr lang="en-US" altLang="zh-TW" sz="2200" b="0" i="1" smtClean="0">
                <a:solidFill>
                  <a:schemeClr val="bg1"/>
                </a:solidFill>
                <a:latin typeface="+mj-lt"/>
                <a:ea typeface="黑体" pitchFamily="2" charset="-122"/>
              </a:rPr>
              <a:t>2020</a:t>
            </a:r>
            <a:r>
              <a:rPr lang="zh-CN" altLang="en-US" sz="2200" b="0" i="1" smtClean="0">
                <a:solidFill>
                  <a:schemeClr val="bg1"/>
                </a:solidFill>
                <a:latin typeface="黑体" pitchFamily="2" charset="-122"/>
                <a:ea typeface="黑体" pitchFamily="2" charset="-122"/>
              </a:rPr>
              <a:t>年取代美国，成为全球拥有最多私人飞机的国家</a:t>
            </a:r>
            <a:endParaRPr lang="zh-TW" altLang="en-US" sz="2200" b="0" i="1"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TW" sz="3000" b="0" dirty="0">
              <a:solidFill>
                <a:srgbClr val="6699FF"/>
              </a:solidFill>
            </a:endParaRPr>
          </a:p>
        </p:txBody>
      </p:sp>
      <p:sp>
        <p:nvSpPr>
          <p:cNvPr id="6" name="Text Box 10"/>
          <p:cNvSpPr txBox="1">
            <a:spLocks noChangeArrowheads="1"/>
          </p:cNvSpPr>
          <p:nvPr/>
        </p:nvSpPr>
        <p:spPr bwMode="auto">
          <a:xfrm>
            <a:off x="1" y="898525"/>
            <a:ext cx="7708900" cy="541174"/>
          </a:xfrm>
          <a:prstGeom prst="rect">
            <a:avLst/>
          </a:prstGeom>
          <a:noFill/>
          <a:ln w="9525">
            <a:noFill/>
            <a:miter lim="800000"/>
            <a:headEnd/>
            <a:tailEnd/>
          </a:ln>
        </p:spPr>
        <p:txBody>
          <a:bodyPr wrap="square">
            <a:spAutoFit/>
          </a:bodyPr>
          <a:lstStyle/>
          <a:p>
            <a:pPr algn="r">
              <a:lnSpc>
                <a:spcPts val="3500"/>
              </a:lnSpc>
            </a:pPr>
            <a:r>
              <a:rPr lang="zh-CN" altLang="en-US" sz="3200" b="0" spc="-150" smtClean="0">
                <a:solidFill>
                  <a:schemeClr val="bg1"/>
                </a:solidFill>
                <a:latin typeface="黑体" pitchFamily="2" charset="-122"/>
                <a:ea typeface="黑体" pitchFamily="2" charset="-122"/>
              </a:rPr>
              <a:t>香港无法应付空运的发展需求</a:t>
            </a:r>
            <a:r>
              <a:rPr lang="en-US" altLang="zh-HK" sz="3200" spc="-150" smtClean="0">
                <a:solidFill>
                  <a:schemeClr val="bg1"/>
                </a:solidFill>
              </a:rPr>
              <a:t>/</a:t>
            </a:r>
            <a:r>
              <a:rPr lang="en-US" altLang="zh-HK" sz="3200" spc="-150" dirty="0" smtClean="0">
                <a:solidFill>
                  <a:schemeClr val="bg1"/>
                </a:solidFill>
              </a:rPr>
              <a:t>1</a:t>
            </a:r>
            <a:endParaRPr lang="zh-TW" altLang="en-US" sz="3200" b="0" spc="-150" dirty="0">
              <a:solidFill>
                <a:schemeClr val="bg1"/>
              </a:solidFill>
              <a:latin typeface="+mj-lt"/>
              <a:ea typeface="黑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19" name="Picture 3" descr="C:\Documents and Settings\HKIC\桌面\Runway presentation\Guangzhou from sky.jpg"/>
          <p:cNvPicPr>
            <a:picLocks noChangeAspect="1" noChangeArrowheads="1"/>
          </p:cNvPicPr>
          <p:nvPr/>
        </p:nvPicPr>
        <p:blipFill>
          <a:blip r:embed="rId3" cstate="print"/>
          <a:srcRect/>
          <a:stretch>
            <a:fillRect/>
          </a:stretch>
        </p:blipFill>
        <p:spPr bwMode="auto">
          <a:xfrm>
            <a:off x="7196669" y="0"/>
            <a:ext cx="1947331" cy="1440000"/>
          </a:xfrm>
          <a:prstGeom prst="rect">
            <a:avLst/>
          </a:prstGeom>
          <a:noFill/>
        </p:spPr>
      </p:pic>
      <p:sp>
        <p:nvSpPr>
          <p:cNvPr id="35843"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35844" name="Rectangle 16"/>
          <p:cNvSpPr txBox="1">
            <a:spLocks noChangeArrowheads="1"/>
          </p:cNvSpPr>
          <p:nvPr/>
        </p:nvSpPr>
        <p:spPr bwMode="auto">
          <a:xfrm>
            <a:off x="0" y="1677988"/>
            <a:ext cx="9144000" cy="1192212"/>
          </a:xfrm>
          <a:prstGeom prst="rect">
            <a:avLst/>
          </a:prstGeom>
          <a:noFill/>
          <a:ln w="9525">
            <a:noFill/>
            <a:miter lim="800000"/>
            <a:headEnd/>
            <a:tailEnd/>
          </a:ln>
        </p:spPr>
        <p:txBody>
          <a:bodyPr/>
          <a:lstStyle/>
          <a:p>
            <a:pPr marL="342900" indent="-342900" algn="ctr">
              <a:spcBef>
                <a:spcPct val="20000"/>
              </a:spcBef>
              <a:buSzPct val="70000"/>
            </a:pPr>
            <a:r>
              <a:rPr lang="zh-CN" altLang="en-US" sz="2800" b="0" smtClean="0">
                <a:solidFill>
                  <a:schemeClr val="accent4"/>
                </a:solidFill>
                <a:latin typeface="黑体" pitchFamily="2" charset="-122"/>
                <a:ea typeface="黑体" pitchFamily="2" charset="-122"/>
              </a:rPr>
              <a:t>中国民用航空局的</a:t>
            </a:r>
            <a:r>
              <a:rPr lang="en-US" altLang="zh-TW" sz="2800" b="0" smtClean="0">
                <a:solidFill>
                  <a:schemeClr val="accent4"/>
                </a:solidFill>
                <a:latin typeface="黑体" pitchFamily="2" charset="-122"/>
                <a:ea typeface="黑体" pitchFamily="2" charset="-122"/>
              </a:rPr>
              <a:t>《</a:t>
            </a:r>
            <a:r>
              <a:rPr lang="zh-CN" altLang="en-US" sz="2800" b="0" smtClean="0">
                <a:solidFill>
                  <a:schemeClr val="accent4"/>
                </a:solidFill>
                <a:latin typeface="黑体" pitchFamily="2" charset="-122"/>
                <a:ea typeface="黑体" pitchFamily="2" charset="-122"/>
              </a:rPr>
              <a:t>全国民用机场布局规划</a:t>
            </a:r>
            <a:r>
              <a:rPr lang="en-US" altLang="zh-TW" sz="2800" b="0" smtClean="0">
                <a:solidFill>
                  <a:schemeClr val="accent4"/>
                </a:solidFill>
                <a:latin typeface="黑体" pitchFamily="2" charset="-122"/>
                <a:ea typeface="黑体" pitchFamily="2" charset="-122"/>
              </a:rPr>
              <a:t>》(</a:t>
            </a:r>
            <a:r>
              <a:rPr lang="en-US" altLang="zh-TW" sz="2800" b="0" dirty="0" smtClean="0">
                <a:solidFill>
                  <a:schemeClr val="accent4"/>
                </a:solidFill>
                <a:latin typeface="黑体" pitchFamily="2" charset="-122"/>
                <a:ea typeface="黑体" pitchFamily="2" charset="-122"/>
              </a:rPr>
              <a:t>2008)</a:t>
            </a:r>
            <a:endParaRPr lang="en-US" altLang="zh-TW" sz="800" b="0" dirty="0" smtClean="0">
              <a:solidFill>
                <a:schemeClr val="bg1"/>
              </a:solidFill>
            </a:endParaRPr>
          </a:p>
          <a:p>
            <a:pPr marL="342900" indent="-342900">
              <a:spcBef>
                <a:spcPct val="20000"/>
              </a:spcBef>
              <a:buSzPct val="70000"/>
            </a:pPr>
            <a:endParaRPr lang="en-US" altLang="zh-TW" sz="3000" b="0" dirty="0">
              <a:solidFill>
                <a:srgbClr val="6699FF"/>
              </a:solidFill>
            </a:endParaRPr>
          </a:p>
        </p:txBody>
      </p:sp>
      <p:sp>
        <p:nvSpPr>
          <p:cNvPr id="35845" name="Text Box 10"/>
          <p:cNvSpPr txBox="1">
            <a:spLocks noChangeArrowheads="1"/>
          </p:cNvSpPr>
          <p:nvPr/>
        </p:nvSpPr>
        <p:spPr bwMode="auto">
          <a:xfrm>
            <a:off x="1" y="898525"/>
            <a:ext cx="7708900" cy="541174"/>
          </a:xfrm>
          <a:prstGeom prst="rect">
            <a:avLst/>
          </a:prstGeom>
          <a:noFill/>
          <a:ln w="9525">
            <a:noFill/>
            <a:miter lim="800000"/>
            <a:headEnd/>
            <a:tailEnd/>
          </a:ln>
        </p:spPr>
        <p:txBody>
          <a:bodyPr wrap="square">
            <a:spAutoFit/>
          </a:bodyPr>
          <a:lstStyle/>
          <a:p>
            <a:pPr algn="r">
              <a:lnSpc>
                <a:spcPts val="3500"/>
              </a:lnSpc>
            </a:pPr>
            <a:r>
              <a:rPr lang="zh-CN" altLang="en-US" sz="3200" b="0" spc="-150" smtClean="0">
                <a:solidFill>
                  <a:schemeClr val="bg1"/>
                </a:solidFill>
                <a:latin typeface="黑体" pitchFamily="2" charset="-122"/>
                <a:ea typeface="黑体" pitchFamily="2" charset="-122"/>
              </a:rPr>
              <a:t>香港无法应付空运的发展需求</a:t>
            </a:r>
            <a:r>
              <a:rPr lang="en-US" altLang="zh-HK" sz="3200" spc="-150" smtClean="0">
                <a:solidFill>
                  <a:schemeClr val="bg1"/>
                </a:solidFill>
              </a:rPr>
              <a:t>/</a:t>
            </a:r>
            <a:r>
              <a:rPr lang="en-US" altLang="zh-HK" sz="3200" spc="-150" dirty="0" smtClean="0">
                <a:solidFill>
                  <a:schemeClr val="bg1"/>
                </a:solidFill>
              </a:rPr>
              <a:t>2</a:t>
            </a:r>
            <a:endParaRPr lang="zh-TW" altLang="en-US" sz="3200" b="0" spc="-150" dirty="0">
              <a:solidFill>
                <a:schemeClr val="bg1"/>
              </a:solidFill>
              <a:latin typeface="+mj-lt"/>
              <a:ea typeface="黑体" pitchFamily="2" charset="-122"/>
            </a:endParaRPr>
          </a:p>
        </p:txBody>
      </p:sp>
      <p:pic>
        <p:nvPicPr>
          <p:cNvPr id="60418" name="Picture 2"/>
          <p:cNvPicPr>
            <a:picLocks noChangeAspect="1" noChangeArrowheads="1"/>
          </p:cNvPicPr>
          <p:nvPr/>
        </p:nvPicPr>
        <p:blipFill>
          <a:blip r:embed="rId4" cstate="print"/>
          <a:srcRect/>
          <a:stretch>
            <a:fillRect/>
          </a:stretch>
        </p:blipFill>
        <p:spPr bwMode="auto">
          <a:xfrm>
            <a:off x="228600" y="2179085"/>
            <a:ext cx="6070600" cy="4678915"/>
          </a:xfrm>
          <a:prstGeom prst="rect">
            <a:avLst/>
          </a:prstGeom>
          <a:noFill/>
          <a:ln w="9525">
            <a:noFill/>
            <a:miter lim="800000"/>
            <a:headEnd/>
            <a:tailEnd/>
          </a:ln>
        </p:spPr>
      </p:pic>
      <p:sp>
        <p:nvSpPr>
          <p:cNvPr id="7" name="矩形 6"/>
          <p:cNvSpPr/>
          <p:nvPr/>
        </p:nvSpPr>
        <p:spPr>
          <a:xfrm>
            <a:off x="6299200" y="3844380"/>
            <a:ext cx="2463800" cy="1126462"/>
          </a:xfrm>
          <a:prstGeom prst="rect">
            <a:avLst/>
          </a:prstGeom>
        </p:spPr>
        <p:txBody>
          <a:bodyPr wrap="square">
            <a:spAutoFit/>
          </a:bodyPr>
          <a:lstStyle/>
          <a:p>
            <a:pPr marL="342900" lvl="1" indent="-342900">
              <a:spcBef>
                <a:spcPct val="20000"/>
              </a:spcBef>
              <a:buSzPct val="70000"/>
              <a:buFont typeface="Wingdings" pitchFamily="2" charset="2"/>
              <a:buChar char="n"/>
            </a:pPr>
            <a:r>
              <a:rPr lang="en-US" altLang="zh-TW" sz="1600" smtClean="0">
                <a:ea typeface="黑体" pitchFamily="2" charset="-122"/>
              </a:rPr>
              <a:t>2011-2020</a:t>
            </a:r>
            <a:r>
              <a:rPr lang="zh-CN" altLang="en-US" sz="1600" b="0" smtClean="0">
                <a:latin typeface="黑体" pitchFamily="2" charset="-122"/>
                <a:ea typeface="黑体" pitchFamily="2" charset="-122"/>
              </a:rPr>
              <a:t>年间全国新增</a:t>
            </a:r>
            <a:r>
              <a:rPr lang="en-US" altLang="zh-TW" sz="1600" smtClean="0">
                <a:latin typeface="+mj-lt"/>
                <a:ea typeface="黑体" pitchFamily="2" charset="-122"/>
              </a:rPr>
              <a:t>52</a:t>
            </a:r>
            <a:r>
              <a:rPr lang="zh-TW" altLang="en-US" sz="1600" b="0" smtClean="0">
                <a:latin typeface="黑体" pitchFamily="2" charset="-122"/>
                <a:ea typeface="黑体" pitchFamily="2" charset="-122"/>
              </a:rPr>
              <a:t>个机场</a:t>
            </a:r>
            <a:endParaRPr lang="en-US" altLang="zh-TW" sz="1600" b="0" dirty="0" smtClean="0">
              <a:latin typeface="黑体" pitchFamily="2" charset="-122"/>
              <a:ea typeface="黑体" pitchFamily="2" charset="-122"/>
            </a:endParaRPr>
          </a:p>
          <a:p>
            <a:pPr marL="342900" lvl="1" indent="-342900">
              <a:spcBef>
                <a:spcPct val="20000"/>
              </a:spcBef>
              <a:buSzPct val="70000"/>
              <a:buFont typeface="Wingdings" pitchFamily="2" charset="2"/>
              <a:buChar char="n"/>
            </a:pPr>
            <a:r>
              <a:rPr lang="zh-TW" altLang="en-US" sz="1600" b="0" smtClean="0">
                <a:latin typeface="黑体" pitchFamily="2" charset="-122"/>
                <a:ea typeface="黑体" pitchFamily="2" charset="-122"/>
              </a:rPr>
              <a:t>至</a:t>
            </a:r>
            <a:r>
              <a:rPr lang="en-US" altLang="zh-TW" sz="1600" smtClean="0">
                <a:latin typeface="+mj-lt"/>
                <a:ea typeface="黑体" pitchFamily="2" charset="-122"/>
              </a:rPr>
              <a:t>2020</a:t>
            </a:r>
            <a:r>
              <a:rPr lang="zh-CN" altLang="en-US" sz="1600" b="0" smtClean="0">
                <a:latin typeface="黑体" pitchFamily="2" charset="-122"/>
                <a:ea typeface="黑体" pitchFamily="2" charset="-122"/>
              </a:rPr>
              <a:t>年，民用机场总数将达</a:t>
            </a:r>
            <a:r>
              <a:rPr lang="en-US" altLang="zh-TW" sz="1600" smtClean="0">
                <a:latin typeface="+mj-lt"/>
                <a:ea typeface="黑体" pitchFamily="2" charset="-122"/>
              </a:rPr>
              <a:t>244</a:t>
            </a:r>
            <a:r>
              <a:rPr lang="zh-TW" altLang="en-US" sz="1600" b="0" smtClean="0">
                <a:latin typeface="黑体" pitchFamily="2" charset="-122"/>
                <a:ea typeface="黑体" pitchFamily="2" charset="-122"/>
              </a:rPr>
              <a:t>个</a:t>
            </a:r>
            <a:endParaRPr lang="en-US" altLang="zh-TW" sz="1600" b="0" dirty="0"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107" descr="C:\Documents and Settings\HKIC\桌面\Runway presentation\aircar_20000531FC07_11.jpg"/>
          <p:cNvPicPr>
            <a:picLocks noChangeAspect="1" noChangeArrowheads="1"/>
          </p:cNvPicPr>
          <p:nvPr/>
        </p:nvPicPr>
        <p:blipFill>
          <a:blip r:embed="rId3" cstate="print"/>
          <a:srcRect/>
          <a:stretch>
            <a:fillRect/>
          </a:stretch>
        </p:blipFill>
        <p:spPr bwMode="auto">
          <a:xfrm>
            <a:off x="7442200" y="0"/>
            <a:ext cx="2011363" cy="1438275"/>
          </a:xfrm>
          <a:prstGeom prst="rect">
            <a:avLst/>
          </a:prstGeom>
          <a:noFill/>
          <a:ln w="9525">
            <a:noFill/>
            <a:miter lim="800000"/>
            <a:headEnd/>
            <a:tailEnd/>
          </a:ln>
        </p:spPr>
      </p:pic>
      <p:sp>
        <p:nvSpPr>
          <p:cNvPr id="37891"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37892" name="Rectangle 16"/>
          <p:cNvSpPr txBox="1">
            <a:spLocks noChangeArrowheads="1"/>
          </p:cNvSpPr>
          <p:nvPr/>
        </p:nvSpPr>
        <p:spPr bwMode="auto">
          <a:xfrm>
            <a:off x="604838" y="1639888"/>
            <a:ext cx="7988300" cy="5218112"/>
          </a:xfrm>
          <a:prstGeom prst="rect">
            <a:avLst/>
          </a:prstGeom>
          <a:noFill/>
          <a:ln w="9525">
            <a:noFill/>
            <a:miter lim="800000"/>
            <a:headEnd/>
            <a:tailEnd/>
          </a:ln>
        </p:spPr>
        <p:txBody>
          <a:bodyPr/>
          <a:lstStyle/>
          <a:p>
            <a:pPr marL="342900" indent="-342900">
              <a:spcBef>
                <a:spcPct val="20000"/>
              </a:spcBef>
              <a:buSzPct val="70000"/>
            </a:pPr>
            <a:endParaRPr lang="en-US" altLang="zh-HK" sz="2800" b="0" dirty="0">
              <a:solidFill>
                <a:schemeClr val="bg1"/>
              </a:solidFill>
              <a:latin typeface="黑体" pitchFamily="2" charset="-122"/>
              <a:ea typeface="黑体" pitchFamily="2" charset="-122"/>
            </a:endParaRPr>
          </a:p>
          <a:p>
            <a:pPr marL="342900" indent="-342900">
              <a:spcBef>
                <a:spcPct val="20000"/>
              </a:spcBef>
              <a:buSzPct val="70000"/>
            </a:pPr>
            <a:r>
              <a:rPr lang="zh-CN" altLang="en-US" sz="2800" b="0" smtClean="0">
                <a:solidFill>
                  <a:schemeClr val="bg1"/>
                </a:solidFill>
                <a:latin typeface="黑体" pitchFamily="2" charset="-122"/>
                <a:ea typeface="黑体" pitchFamily="2" charset="-122"/>
              </a:rPr>
              <a:t>香港将错失区内航空业急速增长的契机</a:t>
            </a:r>
            <a:endParaRPr lang="zh-TW" altLang="en-US" sz="2800" b="0" dirty="0" smtClean="0">
              <a:solidFill>
                <a:schemeClr val="bg1"/>
              </a:solidFill>
              <a:latin typeface="黑体" pitchFamily="2" charset="-122"/>
              <a:ea typeface="黑体" pitchFamily="2" charset="-122"/>
            </a:endParaRPr>
          </a:p>
          <a:p>
            <a:pPr marL="742950" lvl="1" indent="-285750">
              <a:spcBef>
                <a:spcPct val="20000"/>
              </a:spcBef>
              <a:buClr>
                <a:srgbClr val="6699FF"/>
              </a:buClr>
              <a:buSzPct val="70000"/>
              <a:buFont typeface="Wingdings" pitchFamily="2" charset="2"/>
              <a:buChar char="n"/>
            </a:pPr>
            <a:r>
              <a:rPr lang="zh-CN" altLang="en-US" sz="2200" b="0" i="1" smtClean="0">
                <a:solidFill>
                  <a:schemeClr val="bg1"/>
                </a:solidFill>
                <a:latin typeface="黑体" pitchFamily="2" charset="-122"/>
                <a:ea typeface="黑体" pitchFamily="2" charset="-122"/>
              </a:rPr>
              <a:t>未能容纳新增的航班</a:t>
            </a:r>
            <a:endParaRPr lang="zh-TW" altLang="en-US" sz="2200" b="0" i="1"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HK" sz="800" b="0" dirty="0">
              <a:solidFill>
                <a:schemeClr val="bg1"/>
              </a:solidFill>
              <a:latin typeface="黑体" pitchFamily="2" charset="-122"/>
              <a:ea typeface="黑体" pitchFamily="2" charset="-122"/>
            </a:endParaRPr>
          </a:p>
          <a:p>
            <a:pPr marL="342900" indent="-342900">
              <a:spcBef>
                <a:spcPct val="20000"/>
              </a:spcBef>
              <a:buSzPct val="70000"/>
            </a:pPr>
            <a:r>
              <a:rPr lang="zh-CN" altLang="en-US" sz="2800" b="0" smtClean="0">
                <a:solidFill>
                  <a:schemeClr val="bg1"/>
                </a:solidFill>
                <a:latin typeface="黑体" pitchFamily="2" charset="-122"/>
                <a:ea typeface="黑体" pitchFamily="2" charset="-122"/>
              </a:rPr>
              <a:t>丧失作为航空枢纽及商业中心的领导地位</a:t>
            </a:r>
            <a:endParaRPr lang="zh-TW" altLang="en-US" sz="2800" b="0" dirty="0" smtClean="0">
              <a:solidFill>
                <a:schemeClr val="bg1"/>
              </a:solidFill>
              <a:latin typeface="黑体" pitchFamily="2" charset="-122"/>
              <a:ea typeface="黑体" pitchFamily="2" charset="-122"/>
            </a:endParaRPr>
          </a:p>
          <a:p>
            <a:pPr marL="742950" lvl="1" indent="-285750">
              <a:spcBef>
                <a:spcPct val="20000"/>
              </a:spcBef>
              <a:buClr>
                <a:srgbClr val="6699FF"/>
              </a:buClr>
              <a:buSzPct val="70000"/>
              <a:buFont typeface="Wingdings" pitchFamily="2" charset="2"/>
              <a:buChar char="n"/>
            </a:pPr>
            <a:r>
              <a:rPr lang="zh-CN" altLang="en-US" sz="2200" b="0" i="1" smtClean="0">
                <a:solidFill>
                  <a:schemeClr val="bg1"/>
                </a:solidFill>
                <a:latin typeface="黑体" pitchFamily="2" charset="-122"/>
                <a:ea typeface="黑体" pitchFamily="2" charset="-122"/>
              </a:rPr>
              <a:t>被竞争对手迎头赶上、流失现有业务的危机</a:t>
            </a:r>
            <a:endParaRPr lang="zh-TW" altLang="en-US" sz="2200" b="0" i="1"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HK" sz="800" b="0" dirty="0">
              <a:solidFill>
                <a:schemeClr val="bg1"/>
              </a:solidFill>
              <a:latin typeface="黑体" pitchFamily="2" charset="-122"/>
              <a:ea typeface="黑体" pitchFamily="2" charset="-122"/>
            </a:endParaRPr>
          </a:p>
          <a:p>
            <a:pPr marL="342900" indent="-342900">
              <a:spcBef>
                <a:spcPct val="20000"/>
              </a:spcBef>
              <a:buSzPct val="70000"/>
            </a:pPr>
            <a:r>
              <a:rPr lang="zh-CN" altLang="en-US" sz="2800" b="0" smtClean="0">
                <a:solidFill>
                  <a:schemeClr val="bg1"/>
                </a:solidFill>
                <a:latin typeface="黑体" pitchFamily="2" charset="-122"/>
                <a:ea typeface="黑体" pitchFamily="2" charset="-122"/>
              </a:rPr>
              <a:t>东京成田国际机场的教训</a:t>
            </a:r>
            <a:endParaRPr lang="en-US" altLang="zh-TW" sz="2800" b="0" dirty="0" smtClean="0">
              <a:solidFill>
                <a:schemeClr val="bg1"/>
              </a:solidFill>
              <a:latin typeface="黑体" pitchFamily="2" charset="-122"/>
              <a:ea typeface="黑体" pitchFamily="2" charset="-122"/>
            </a:endParaRPr>
          </a:p>
          <a:p>
            <a:pPr marL="800100" lvl="1" indent="-342900">
              <a:spcBef>
                <a:spcPct val="20000"/>
              </a:spcBef>
              <a:buClr>
                <a:srgbClr val="6699FF"/>
              </a:buClr>
              <a:buSzPct val="70000"/>
              <a:buFont typeface="Wingdings" pitchFamily="2" charset="2"/>
              <a:buChar char="n"/>
            </a:pPr>
            <a:r>
              <a:rPr lang="zh-CN" altLang="en-US" sz="2200" b="0" i="1" smtClean="0">
                <a:solidFill>
                  <a:schemeClr val="bg1"/>
                </a:solidFill>
                <a:latin typeface="黑体" pitchFamily="2" charset="-122"/>
                <a:ea typeface="黑体" pitchFamily="2" charset="-122"/>
              </a:rPr>
              <a:t>若不尽早决定和行动，香港将蒙受重大和无可弥补的损失</a:t>
            </a:r>
            <a:endParaRPr lang="en-US" altLang="zh-TW" sz="2200" b="0" dirty="0" smtClean="0">
              <a:solidFill>
                <a:schemeClr val="bg1"/>
              </a:solidFill>
              <a:latin typeface="黑体" pitchFamily="2" charset="-122"/>
              <a:ea typeface="黑体" pitchFamily="2" charset="-122"/>
            </a:endParaRPr>
          </a:p>
          <a:p>
            <a:pPr marL="342900" indent="-342900">
              <a:spcBef>
                <a:spcPct val="20000"/>
              </a:spcBef>
              <a:buSzPct val="70000"/>
            </a:pPr>
            <a:endParaRPr lang="zh-TW" altLang="en-US" sz="2800" b="0" dirty="0">
              <a:solidFill>
                <a:schemeClr val="bg1"/>
              </a:solidFill>
              <a:latin typeface="黑体" pitchFamily="2" charset="-122"/>
              <a:ea typeface="黑体" pitchFamily="2" charset="-122"/>
            </a:endParaRPr>
          </a:p>
        </p:txBody>
      </p:sp>
      <p:sp>
        <p:nvSpPr>
          <p:cNvPr id="37893" name="Text Box 10"/>
          <p:cNvSpPr txBox="1">
            <a:spLocks noChangeArrowheads="1"/>
          </p:cNvSpPr>
          <p:nvPr/>
        </p:nvSpPr>
        <p:spPr bwMode="auto">
          <a:xfrm>
            <a:off x="177800" y="885825"/>
            <a:ext cx="7516813" cy="541174"/>
          </a:xfrm>
          <a:prstGeom prst="rect">
            <a:avLst/>
          </a:prstGeom>
          <a:noFill/>
          <a:ln w="9525">
            <a:noFill/>
            <a:miter lim="800000"/>
            <a:headEnd/>
            <a:tailEnd/>
          </a:ln>
        </p:spPr>
        <p:txBody>
          <a:bodyPr>
            <a:spAutoFit/>
          </a:bodyPr>
          <a:lstStyle/>
          <a:p>
            <a:pPr algn="r">
              <a:lnSpc>
                <a:spcPts val="3500"/>
              </a:lnSpc>
            </a:pPr>
            <a:r>
              <a:rPr lang="zh-CN" altLang="en-US" sz="3200" b="0" spc="-150" smtClean="0">
                <a:solidFill>
                  <a:schemeClr val="bg1"/>
                </a:solidFill>
                <a:latin typeface="黑体" pitchFamily="2" charset="-122"/>
                <a:ea typeface="黑体" pitchFamily="2" charset="-122"/>
              </a:rPr>
              <a:t>对香港的影响</a:t>
            </a:r>
            <a:endParaRPr lang="en-US" altLang="zh-TW" sz="3200" b="0" spc="-150" dirty="0">
              <a:solidFill>
                <a:schemeClr val="bg1"/>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938" name="Picture 6" descr="a380 takeoff2"/>
          <p:cNvPicPr>
            <a:picLocks noChangeAspect="1" noChangeArrowheads="1"/>
          </p:cNvPicPr>
          <p:nvPr/>
        </p:nvPicPr>
        <p:blipFill>
          <a:blip r:embed="rId3" cstate="print"/>
          <a:srcRect/>
          <a:stretch>
            <a:fillRect/>
          </a:stretch>
        </p:blipFill>
        <p:spPr bwMode="auto">
          <a:xfrm>
            <a:off x="7683500" y="-63500"/>
            <a:ext cx="1511300" cy="1511300"/>
          </a:xfrm>
          <a:prstGeom prst="rect">
            <a:avLst/>
          </a:prstGeom>
          <a:noFill/>
          <a:ln w="9525">
            <a:noFill/>
            <a:miter lim="800000"/>
            <a:headEnd/>
            <a:tailEnd/>
          </a:ln>
        </p:spPr>
      </p:pic>
      <p:sp>
        <p:nvSpPr>
          <p:cNvPr id="39939"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39940" name="Rectangle 16"/>
          <p:cNvSpPr txBox="1">
            <a:spLocks noChangeArrowheads="1"/>
          </p:cNvSpPr>
          <p:nvPr/>
        </p:nvSpPr>
        <p:spPr bwMode="auto">
          <a:xfrm>
            <a:off x="604838" y="1639888"/>
            <a:ext cx="7988300" cy="5218112"/>
          </a:xfrm>
          <a:prstGeom prst="rect">
            <a:avLst/>
          </a:prstGeom>
          <a:noFill/>
          <a:ln w="9525">
            <a:noFill/>
            <a:miter lim="800000"/>
            <a:headEnd/>
            <a:tailEnd/>
          </a:ln>
        </p:spPr>
        <p:txBody>
          <a:bodyPr/>
          <a:lstStyle/>
          <a:p>
            <a:pPr marL="342900" indent="-342900">
              <a:spcBef>
                <a:spcPct val="20000"/>
              </a:spcBef>
              <a:buSzPct val="70000"/>
            </a:pPr>
            <a:endParaRPr lang="en-US" altLang="zh-HK" sz="2800" b="0" dirty="0">
              <a:solidFill>
                <a:schemeClr val="bg1"/>
              </a:solidFill>
              <a:latin typeface="黑体" pitchFamily="2" charset="-122"/>
              <a:ea typeface="黑体" pitchFamily="2" charset="-122"/>
            </a:endParaRPr>
          </a:p>
          <a:p>
            <a:pPr marL="342900" indent="-342900">
              <a:spcBef>
                <a:spcPct val="20000"/>
              </a:spcBef>
              <a:buSzPct val="70000"/>
            </a:pPr>
            <a:r>
              <a:rPr lang="zh-TW" altLang="en-US" sz="2800" b="0" smtClean="0">
                <a:solidFill>
                  <a:schemeClr val="bg1"/>
                </a:solidFill>
                <a:latin typeface="黑体" pitchFamily="2" charset="-122"/>
                <a:ea typeface="黑体" pitchFamily="2" charset="-122"/>
              </a:rPr>
              <a:t>香港于</a:t>
            </a:r>
            <a:r>
              <a:rPr lang="en-US" altLang="zh-TW" sz="2800" b="0" smtClean="0">
                <a:solidFill>
                  <a:schemeClr val="bg1"/>
                </a:solidFill>
                <a:latin typeface="+mj-lt"/>
                <a:ea typeface="黑体" pitchFamily="2" charset="-122"/>
              </a:rPr>
              <a:t>1989</a:t>
            </a:r>
            <a:r>
              <a:rPr lang="zh-CN" altLang="en-US" sz="2800" b="0" smtClean="0">
                <a:solidFill>
                  <a:schemeClr val="bg1"/>
                </a:solidFill>
                <a:latin typeface="黑体" pitchFamily="2" charset="-122"/>
                <a:ea typeface="黑体" pitchFamily="2" charset="-122"/>
              </a:rPr>
              <a:t>年宣布兴建赤鱲角新机场，是一个具前瞻性的决定，促使香港成为国际航空枢纽</a:t>
            </a:r>
            <a:endParaRPr lang="zh-TW" altLang="en-US" sz="2800" b="0"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HK" sz="800" b="0" dirty="0" smtClean="0">
              <a:solidFill>
                <a:schemeClr val="bg1"/>
              </a:solidFill>
              <a:latin typeface="黑体" pitchFamily="2" charset="-122"/>
              <a:ea typeface="黑体" pitchFamily="2" charset="-122"/>
            </a:endParaRPr>
          </a:p>
          <a:p>
            <a:pPr marL="342900" indent="-342900">
              <a:spcBef>
                <a:spcPct val="20000"/>
              </a:spcBef>
              <a:buSzPct val="70000"/>
            </a:pPr>
            <a:r>
              <a:rPr lang="zh-CN" altLang="en-US" sz="2800" b="0" smtClean="0">
                <a:solidFill>
                  <a:schemeClr val="bg1"/>
                </a:solidFill>
                <a:latin typeface="黑体" pitchFamily="2" charset="-122"/>
                <a:ea typeface="黑体" pitchFamily="2" charset="-122"/>
              </a:rPr>
              <a:t>香港集思会欢迎机管局就香港国际机场的发展进行可行性研究和公众咨询</a:t>
            </a:r>
            <a:endParaRPr lang="zh-TW" altLang="en-US" sz="2800" b="0"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HK" sz="800" b="0" dirty="0" smtClean="0">
              <a:solidFill>
                <a:schemeClr val="bg1"/>
              </a:solidFill>
              <a:latin typeface="黑体" pitchFamily="2" charset="-122"/>
              <a:ea typeface="黑体" pitchFamily="2" charset="-122"/>
            </a:endParaRPr>
          </a:p>
          <a:p>
            <a:pPr marL="342900" indent="-342900"/>
            <a:r>
              <a:rPr lang="zh-CN" altLang="en-US" sz="2800" b="0" smtClean="0">
                <a:solidFill>
                  <a:schemeClr val="bg1"/>
                </a:solidFill>
                <a:latin typeface="黑体" pitchFamily="2" charset="-122"/>
                <a:ea typeface="黑体" pitchFamily="2" charset="-122"/>
              </a:rPr>
              <a:t>需要尽快推动有关规划及建设</a:t>
            </a:r>
            <a:endParaRPr lang="zh-TW" altLang="en-US" sz="2800" b="0" dirty="0" smtClean="0">
              <a:solidFill>
                <a:schemeClr val="bg1"/>
              </a:solidFill>
              <a:latin typeface="黑体" pitchFamily="2" charset="-122"/>
              <a:ea typeface="黑体" pitchFamily="2" charset="-122"/>
            </a:endParaRPr>
          </a:p>
          <a:p>
            <a:pPr marL="742950" lvl="1" indent="-285750">
              <a:spcBef>
                <a:spcPct val="20000"/>
              </a:spcBef>
              <a:buClr>
                <a:srgbClr val="6699FF"/>
              </a:buClr>
              <a:buSzPct val="70000"/>
              <a:buFont typeface="Wingdings" pitchFamily="2" charset="2"/>
              <a:buChar char="n"/>
            </a:pPr>
            <a:r>
              <a:rPr lang="zh-CN" altLang="en-US" sz="2200" b="0" i="1" smtClean="0">
                <a:solidFill>
                  <a:schemeClr val="bg1"/>
                </a:solidFill>
                <a:latin typeface="黑体" pitchFamily="2" charset="-122"/>
                <a:ea typeface="黑体" pitchFamily="2" charset="-122"/>
              </a:rPr>
              <a:t>既然从决策到完成兴建整个香港国际机场只需</a:t>
            </a:r>
            <a:r>
              <a:rPr lang="en-US" altLang="zh-TW" sz="2200" b="0" i="1" smtClean="0">
                <a:solidFill>
                  <a:schemeClr val="bg1"/>
                </a:solidFill>
                <a:latin typeface="+mj-lt"/>
                <a:ea typeface="黑体" pitchFamily="2" charset="-122"/>
              </a:rPr>
              <a:t>8</a:t>
            </a:r>
            <a:r>
              <a:rPr lang="zh-CN" altLang="en-US" sz="2200" b="0" i="1" smtClean="0">
                <a:solidFill>
                  <a:schemeClr val="bg1"/>
                </a:solidFill>
                <a:latin typeface="黑体" pitchFamily="2" charset="-122"/>
                <a:ea typeface="黑体" pitchFamily="2" charset="-122"/>
              </a:rPr>
              <a:t>年时间，香港应尽力以更快速度兴建第三条跑道</a:t>
            </a:r>
            <a:endParaRPr lang="zh-TW" altLang="en-US" sz="2200" b="0" i="1" dirty="0" smtClean="0">
              <a:solidFill>
                <a:schemeClr val="bg1"/>
              </a:solidFill>
              <a:latin typeface="黑体" pitchFamily="2" charset="-122"/>
              <a:ea typeface="黑体" pitchFamily="2" charset="-122"/>
            </a:endParaRPr>
          </a:p>
        </p:txBody>
      </p:sp>
      <p:sp>
        <p:nvSpPr>
          <p:cNvPr id="39941" name="Text Box 10"/>
          <p:cNvSpPr txBox="1">
            <a:spLocks noChangeArrowheads="1"/>
          </p:cNvSpPr>
          <p:nvPr/>
        </p:nvSpPr>
        <p:spPr bwMode="auto">
          <a:xfrm>
            <a:off x="177800" y="885825"/>
            <a:ext cx="7516813" cy="536575"/>
          </a:xfrm>
          <a:prstGeom prst="rect">
            <a:avLst/>
          </a:prstGeom>
          <a:noFill/>
          <a:ln w="9525">
            <a:noFill/>
            <a:miter lim="800000"/>
            <a:headEnd/>
            <a:tailEnd/>
          </a:ln>
        </p:spPr>
        <p:txBody>
          <a:bodyPr>
            <a:spAutoFit/>
          </a:bodyPr>
          <a:lstStyle/>
          <a:p>
            <a:pPr algn="r">
              <a:lnSpc>
                <a:spcPts val="3500"/>
              </a:lnSpc>
            </a:pPr>
            <a:r>
              <a:rPr lang="zh-CN" altLang="en-US" sz="3200" b="0" spc="-150" smtClean="0">
                <a:solidFill>
                  <a:schemeClr val="bg1"/>
                </a:solidFill>
                <a:latin typeface="黑体" pitchFamily="2" charset="-122"/>
                <a:ea typeface="黑体" pitchFamily="2" charset="-122"/>
              </a:rPr>
              <a:t>该采取的行动</a:t>
            </a:r>
            <a:r>
              <a:rPr lang="en-US" altLang="zh-TW" sz="3200" b="0" spc="-150" smtClean="0">
                <a:solidFill>
                  <a:schemeClr val="bg1"/>
                </a:solidFill>
                <a:latin typeface="黑体" pitchFamily="2" charset="-122"/>
                <a:ea typeface="黑体" pitchFamily="2" charset="-122"/>
              </a:rPr>
              <a:t> </a:t>
            </a:r>
            <a:r>
              <a:rPr lang="en-US" altLang="zh-HK" sz="3200" spc="-150" dirty="0" smtClean="0">
                <a:solidFill>
                  <a:schemeClr val="bg1"/>
                </a:solidFill>
              </a:rPr>
              <a:t>/</a:t>
            </a:r>
            <a:r>
              <a:rPr lang="en-US" altLang="zh-HK" sz="3200" spc="-150" dirty="0">
                <a:solidFill>
                  <a:schemeClr val="bg1"/>
                </a:solidFill>
              </a:rPr>
              <a:t>1</a:t>
            </a:r>
            <a:endParaRPr lang="en-US" altLang="zh-TW" sz="3200" spc="-15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6" name="Picture 92" descr="http://www.hongkongairport.com/eng/img/media/photo/lrg/img02.jpg"/>
          <p:cNvPicPr>
            <a:picLocks noChangeAspect="1" noChangeArrowheads="1"/>
          </p:cNvPicPr>
          <p:nvPr/>
        </p:nvPicPr>
        <p:blipFill>
          <a:blip r:embed="rId3" cstate="print"/>
          <a:srcRect/>
          <a:stretch>
            <a:fillRect/>
          </a:stretch>
        </p:blipFill>
        <p:spPr bwMode="auto">
          <a:xfrm>
            <a:off x="7145338" y="0"/>
            <a:ext cx="2138362" cy="1438275"/>
          </a:xfrm>
          <a:prstGeom prst="rect">
            <a:avLst/>
          </a:prstGeom>
          <a:noFill/>
          <a:ln w="9525">
            <a:noFill/>
            <a:miter lim="800000"/>
            <a:headEnd/>
            <a:tailEnd/>
          </a:ln>
        </p:spPr>
      </p:pic>
      <p:sp>
        <p:nvSpPr>
          <p:cNvPr id="41987"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41988" name="Rectangle 16"/>
          <p:cNvSpPr txBox="1">
            <a:spLocks noChangeArrowheads="1"/>
          </p:cNvSpPr>
          <p:nvPr/>
        </p:nvSpPr>
        <p:spPr bwMode="auto">
          <a:xfrm>
            <a:off x="604838" y="1639888"/>
            <a:ext cx="7988300" cy="5218112"/>
          </a:xfrm>
          <a:prstGeom prst="rect">
            <a:avLst/>
          </a:prstGeom>
          <a:noFill/>
          <a:ln w="9525">
            <a:noFill/>
            <a:miter lim="800000"/>
            <a:headEnd/>
            <a:tailEnd/>
          </a:ln>
        </p:spPr>
        <p:txBody>
          <a:bodyPr/>
          <a:lstStyle/>
          <a:p>
            <a:pPr marL="342900" indent="-342900"/>
            <a:endParaRPr lang="en-US" altLang="zh-HK" sz="2800" b="0" dirty="0">
              <a:solidFill>
                <a:schemeClr val="bg1"/>
              </a:solidFill>
              <a:latin typeface="黑体" pitchFamily="2" charset="-122"/>
              <a:ea typeface="黑体" pitchFamily="2" charset="-122"/>
            </a:endParaRPr>
          </a:p>
          <a:p>
            <a:pPr marL="342900" indent="-342900">
              <a:spcBef>
                <a:spcPct val="20000"/>
              </a:spcBef>
              <a:buSzPct val="70000"/>
            </a:pPr>
            <a:r>
              <a:rPr lang="zh-CN" altLang="en-US" sz="2800" b="0" smtClean="0">
                <a:solidFill>
                  <a:schemeClr val="bg1"/>
                </a:solidFill>
                <a:latin typeface="黑体" pitchFamily="2" charset="-122"/>
                <a:ea typeface="黑体" pitchFamily="2" charset="-122"/>
              </a:rPr>
              <a:t>我们需要解决、也能够解决有关的噪音、空气质素及海洋生态等问题。</a:t>
            </a:r>
            <a:endParaRPr lang="zh-TW" altLang="en-US" sz="2800" b="0"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HK" sz="800" b="0"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HK" sz="800" b="0" dirty="0" smtClean="0">
              <a:solidFill>
                <a:schemeClr val="bg1"/>
              </a:solidFill>
              <a:latin typeface="黑体" pitchFamily="2" charset="-122"/>
              <a:ea typeface="黑体" pitchFamily="2" charset="-122"/>
            </a:endParaRPr>
          </a:p>
          <a:p>
            <a:pPr marL="342900" indent="-342900">
              <a:spcBef>
                <a:spcPct val="20000"/>
              </a:spcBef>
              <a:buSzPct val="70000"/>
            </a:pPr>
            <a:r>
              <a:rPr lang="en-US" altLang="zh-TW" sz="2800" b="0" smtClean="0">
                <a:solidFill>
                  <a:schemeClr val="bg1"/>
                </a:solidFill>
                <a:latin typeface="+mj-lt"/>
                <a:ea typeface="黑体" pitchFamily="2" charset="-122"/>
              </a:rPr>
              <a:t>2011</a:t>
            </a:r>
            <a:r>
              <a:rPr lang="zh-CN" altLang="en-US" sz="2800" b="0" smtClean="0">
                <a:solidFill>
                  <a:schemeClr val="bg1"/>
                </a:solidFill>
                <a:latin typeface="黑体" pitchFamily="2" charset="-122"/>
                <a:ea typeface="黑体" pitchFamily="2" charset="-122"/>
              </a:rPr>
              <a:t>年将标志着香港航空发展一百年。兴建第三条跑道确保香港于新世纪继续腾飞。</a:t>
            </a:r>
            <a:endParaRPr lang="zh-TW" altLang="en-US" sz="2800" b="0"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TW" sz="2800" b="0" dirty="0">
              <a:solidFill>
                <a:schemeClr val="bg1"/>
              </a:solidFill>
              <a:latin typeface="黑体" pitchFamily="2" charset="-122"/>
              <a:ea typeface="黑体" pitchFamily="2" charset="-122"/>
            </a:endParaRPr>
          </a:p>
        </p:txBody>
      </p:sp>
      <p:sp>
        <p:nvSpPr>
          <p:cNvPr id="6" name="Text Box 10"/>
          <p:cNvSpPr txBox="1">
            <a:spLocks noChangeArrowheads="1"/>
          </p:cNvSpPr>
          <p:nvPr/>
        </p:nvSpPr>
        <p:spPr bwMode="auto">
          <a:xfrm>
            <a:off x="177800" y="885825"/>
            <a:ext cx="7516813" cy="536575"/>
          </a:xfrm>
          <a:prstGeom prst="rect">
            <a:avLst/>
          </a:prstGeom>
          <a:noFill/>
          <a:ln w="9525">
            <a:noFill/>
            <a:miter lim="800000"/>
            <a:headEnd/>
            <a:tailEnd/>
          </a:ln>
        </p:spPr>
        <p:txBody>
          <a:bodyPr>
            <a:spAutoFit/>
          </a:bodyPr>
          <a:lstStyle/>
          <a:p>
            <a:pPr algn="r">
              <a:lnSpc>
                <a:spcPts val="3500"/>
              </a:lnSpc>
            </a:pPr>
            <a:r>
              <a:rPr lang="zh-CN" altLang="en-US" sz="3200" b="0" spc="-150" smtClean="0">
                <a:solidFill>
                  <a:schemeClr val="bg1"/>
                </a:solidFill>
                <a:latin typeface="黑体" pitchFamily="2" charset="-122"/>
                <a:ea typeface="黑体" pitchFamily="2" charset="-122"/>
              </a:rPr>
              <a:t>该采取的行动</a:t>
            </a:r>
            <a:r>
              <a:rPr lang="en-US" altLang="zh-TW" sz="3200" b="0" spc="-150" smtClean="0">
                <a:solidFill>
                  <a:schemeClr val="bg1"/>
                </a:solidFill>
                <a:latin typeface="黑体" pitchFamily="2" charset="-122"/>
                <a:ea typeface="黑体" pitchFamily="2" charset="-122"/>
              </a:rPr>
              <a:t> </a:t>
            </a:r>
            <a:r>
              <a:rPr lang="en-US" altLang="zh-HK" sz="3200" spc="-150" dirty="0" smtClean="0">
                <a:solidFill>
                  <a:schemeClr val="bg1"/>
                </a:solidFill>
              </a:rPr>
              <a:t>/2</a:t>
            </a:r>
            <a:endParaRPr lang="en-US" altLang="zh-TW" sz="3200" spc="-15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034" name="Picture 106" descr="C:\Documents and Settings\HKIC\桌面\Runway presentation\hong-kong-new-airport-4.jpg"/>
          <p:cNvPicPr>
            <a:picLocks noChangeAspect="1" noChangeArrowheads="1"/>
          </p:cNvPicPr>
          <p:nvPr/>
        </p:nvPicPr>
        <p:blipFill>
          <a:blip r:embed="rId3" cstate="print"/>
          <a:srcRect/>
          <a:stretch>
            <a:fillRect/>
          </a:stretch>
        </p:blipFill>
        <p:spPr bwMode="auto">
          <a:xfrm>
            <a:off x="7366000" y="0"/>
            <a:ext cx="2011363" cy="1438275"/>
          </a:xfrm>
          <a:prstGeom prst="rect">
            <a:avLst/>
          </a:prstGeom>
          <a:noFill/>
          <a:ln w="9525">
            <a:noFill/>
            <a:miter lim="800000"/>
            <a:headEnd/>
            <a:tailEnd/>
          </a:ln>
        </p:spPr>
      </p:pic>
      <p:sp>
        <p:nvSpPr>
          <p:cNvPr id="44035"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44036" name="Rectangle 16"/>
          <p:cNvSpPr txBox="1">
            <a:spLocks noChangeArrowheads="1"/>
          </p:cNvSpPr>
          <p:nvPr/>
        </p:nvSpPr>
        <p:spPr bwMode="auto">
          <a:xfrm>
            <a:off x="604838" y="1639888"/>
            <a:ext cx="7988300" cy="5218112"/>
          </a:xfrm>
          <a:prstGeom prst="rect">
            <a:avLst/>
          </a:prstGeom>
          <a:noFill/>
          <a:ln w="9525">
            <a:noFill/>
            <a:miter lim="800000"/>
            <a:headEnd/>
            <a:tailEnd/>
          </a:ln>
        </p:spPr>
        <p:txBody>
          <a:bodyPr/>
          <a:lstStyle/>
          <a:p>
            <a:pPr marL="342900" indent="-342900"/>
            <a:endParaRPr lang="en-US" altLang="zh-HK" sz="2800" b="0" dirty="0">
              <a:solidFill>
                <a:schemeClr val="bg1"/>
              </a:solidFill>
            </a:endParaRPr>
          </a:p>
          <a:p>
            <a:pPr marL="342900" indent="-342900" algn="ctr">
              <a:spcBef>
                <a:spcPct val="20000"/>
              </a:spcBef>
              <a:buSzPct val="70000"/>
            </a:pPr>
            <a:endParaRPr lang="en-US" altLang="zh-HK" sz="2800" b="0" dirty="0">
              <a:solidFill>
                <a:schemeClr val="bg1"/>
              </a:solidFill>
            </a:endParaRPr>
          </a:p>
          <a:p>
            <a:pPr marL="342900" indent="-342900" algn="ctr">
              <a:spcBef>
                <a:spcPct val="20000"/>
              </a:spcBef>
              <a:buSzPct val="70000"/>
            </a:pPr>
            <a:r>
              <a:rPr lang="zh-CN" altLang="en-US" sz="2800" b="0" i="1" smtClean="0">
                <a:solidFill>
                  <a:schemeClr val="bg1"/>
                </a:solidFill>
                <a:latin typeface="黑体" pitchFamily="2" charset="-122"/>
                <a:ea typeface="黑体" pitchFamily="2" charset="-122"/>
              </a:rPr>
              <a:t>让我们齐思考、创未来！</a:t>
            </a:r>
            <a:endParaRPr lang="en-US" altLang="zh-HK" sz="2800" b="0" i="1" dirty="0" smtClean="0">
              <a:solidFill>
                <a:schemeClr val="bg1"/>
              </a:solidFill>
              <a:latin typeface="黑体" pitchFamily="2" charset="-122"/>
              <a:ea typeface="黑体" pitchFamily="2" charset="-122"/>
            </a:endParaRPr>
          </a:p>
          <a:p>
            <a:pPr marL="342900" indent="-342900" algn="ctr">
              <a:spcBef>
                <a:spcPct val="20000"/>
              </a:spcBef>
              <a:buSzPct val="70000"/>
            </a:pPr>
            <a:endParaRPr lang="en-US" altLang="zh-TW" sz="2800" b="0" dirty="0" smtClean="0">
              <a:solidFill>
                <a:schemeClr val="bg1"/>
              </a:solidFill>
            </a:endParaRPr>
          </a:p>
          <a:p>
            <a:pPr marL="342900" indent="-342900" algn="ctr">
              <a:spcBef>
                <a:spcPct val="20000"/>
              </a:spcBef>
              <a:buSzPct val="70000"/>
            </a:pPr>
            <a:endParaRPr lang="en-US" altLang="zh-TW" sz="2800" b="0" dirty="0" smtClean="0">
              <a:solidFill>
                <a:schemeClr val="bg1"/>
              </a:solidFill>
            </a:endParaRPr>
          </a:p>
          <a:p>
            <a:pPr marL="342900" indent="-342900" algn="ctr">
              <a:spcBef>
                <a:spcPct val="20000"/>
              </a:spcBef>
              <a:buSzPct val="70000"/>
            </a:pPr>
            <a:endParaRPr lang="en-US" altLang="zh-TW" sz="2800" b="0" dirty="0" smtClean="0">
              <a:solidFill>
                <a:schemeClr val="bg1"/>
              </a:solidFill>
            </a:endParaRPr>
          </a:p>
          <a:p>
            <a:pPr marL="342900" indent="-342900" algn="ctr">
              <a:spcBef>
                <a:spcPct val="20000"/>
              </a:spcBef>
              <a:buSzPct val="70000"/>
            </a:pPr>
            <a:endParaRPr lang="en-US" altLang="zh-TW" sz="2800" b="0" dirty="0" smtClean="0">
              <a:solidFill>
                <a:schemeClr val="bg1"/>
              </a:solidFill>
            </a:endParaRPr>
          </a:p>
          <a:p>
            <a:pPr marL="342900" indent="-342900" algn="ctr">
              <a:spcBef>
                <a:spcPct val="20000"/>
              </a:spcBef>
              <a:buSzPct val="70000"/>
            </a:pPr>
            <a:r>
              <a:rPr lang="zh-TW" altLang="en-US" sz="2000" b="0" smtClean="0">
                <a:solidFill>
                  <a:schemeClr val="bg1"/>
                </a:solidFill>
                <a:latin typeface="黑体" pitchFamily="2" charset="-122"/>
                <a:ea typeface="黑体" pitchFamily="2" charset="-122"/>
              </a:rPr>
              <a:t>香港集思会</a:t>
            </a:r>
            <a:endParaRPr lang="zh-TW" altLang="en-US" sz="2000" b="0" dirty="0" smtClean="0">
              <a:solidFill>
                <a:schemeClr val="bg1"/>
              </a:solidFill>
              <a:latin typeface="黑体" pitchFamily="2" charset="-122"/>
              <a:ea typeface="黑体" pitchFamily="2" charset="-122"/>
            </a:endParaRPr>
          </a:p>
          <a:p>
            <a:pPr marL="342900" indent="-342900" algn="ctr">
              <a:spcBef>
                <a:spcPct val="20000"/>
              </a:spcBef>
              <a:buSzPct val="70000"/>
            </a:pPr>
            <a:endParaRPr lang="en-US" altLang="zh-TW" sz="1600" b="0" i="1" dirty="0" smtClean="0">
              <a:solidFill>
                <a:srgbClr val="6699FF"/>
              </a:solidFill>
            </a:endParaRPr>
          </a:p>
          <a:p>
            <a:pPr marL="342900" indent="-342900" algn="ctr">
              <a:spcBef>
                <a:spcPct val="20000"/>
              </a:spcBef>
              <a:buSzPct val="70000"/>
            </a:pPr>
            <a:r>
              <a:rPr lang="en-US" altLang="zh-TW" sz="1600" b="0" i="1" dirty="0" smtClean="0">
                <a:solidFill>
                  <a:schemeClr val="bg1"/>
                </a:solidFill>
              </a:rPr>
              <a:t>www.ideascentre.hk</a:t>
            </a:r>
            <a:endParaRPr lang="en-US" altLang="zh-TW" sz="1600" b="0" i="1" dirty="0">
              <a:solidFill>
                <a:schemeClr val="bg1"/>
              </a:solidFill>
            </a:endParaRPr>
          </a:p>
        </p:txBody>
      </p:sp>
      <p:sp>
        <p:nvSpPr>
          <p:cNvPr id="44037" name="Text Box 10"/>
          <p:cNvSpPr txBox="1">
            <a:spLocks noChangeArrowheads="1"/>
          </p:cNvSpPr>
          <p:nvPr/>
        </p:nvSpPr>
        <p:spPr bwMode="auto">
          <a:xfrm>
            <a:off x="190500" y="873125"/>
            <a:ext cx="7516813" cy="541174"/>
          </a:xfrm>
          <a:prstGeom prst="rect">
            <a:avLst/>
          </a:prstGeom>
          <a:noFill/>
          <a:ln w="9525">
            <a:noFill/>
            <a:miter lim="800000"/>
            <a:headEnd/>
            <a:tailEnd/>
          </a:ln>
        </p:spPr>
        <p:txBody>
          <a:bodyPr>
            <a:spAutoFit/>
          </a:bodyPr>
          <a:lstStyle/>
          <a:p>
            <a:pPr algn="r">
              <a:lnSpc>
                <a:spcPts val="3500"/>
              </a:lnSpc>
            </a:pPr>
            <a:r>
              <a:rPr lang="zh-TW" altLang="en-US" sz="3200" b="0" spc="-150" smtClean="0">
                <a:solidFill>
                  <a:schemeClr val="bg1"/>
                </a:solidFill>
                <a:latin typeface="黑体" pitchFamily="2" charset="-122"/>
                <a:ea typeface="黑体" pitchFamily="2" charset="-122"/>
              </a:rPr>
              <a:t>结语</a:t>
            </a:r>
            <a:endParaRPr lang="en-US" altLang="zh-TW" sz="3200" spc="-15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35" descr="C:\Documents and Settings\HKIC\桌面\Runway presentation\pic_HKIA_04.jpg"/>
          <p:cNvPicPr>
            <a:picLocks noChangeAspect="1" noChangeArrowheads="1"/>
          </p:cNvPicPr>
          <p:nvPr/>
        </p:nvPicPr>
        <p:blipFill>
          <a:blip r:embed="rId3" cstate="print"/>
          <a:srcRect/>
          <a:stretch>
            <a:fillRect/>
          </a:stretch>
        </p:blipFill>
        <p:spPr bwMode="auto">
          <a:xfrm>
            <a:off x="7158038" y="0"/>
            <a:ext cx="1985962" cy="1439863"/>
          </a:xfrm>
          <a:prstGeom prst="rect">
            <a:avLst/>
          </a:prstGeom>
          <a:noFill/>
          <a:ln w="9525">
            <a:noFill/>
            <a:miter lim="800000"/>
            <a:headEnd/>
            <a:tailEnd/>
          </a:ln>
        </p:spPr>
      </p:pic>
      <p:sp>
        <p:nvSpPr>
          <p:cNvPr id="21507"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21508" name="Text Box 10"/>
          <p:cNvSpPr txBox="1">
            <a:spLocks noChangeArrowheads="1"/>
          </p:cNvSpPr>
          <p:nvPr/>
        </p:nvSpPr>
        <p:spPr bwMode="auto">
          <a:xfrm>
            <a:off x="5948363" y="839788"/>
            <a:ext cx="1749197" cy="584775"/>
          </a:xfrm>
          <a:prstGeom prst="rect">
            <a:avLst/>
          </a:prstGeom>
          <a:noFill/>
          <a:ln w="9525">
            <a:noFill/>
            <a:miter lim="800000"/>
            <a:headEnd/>
            <a:tailEnd/>
          </a:ln>
        </p:spPr>
        <p:txBody>
          <a:bodyPr wrap="none">
            <a:spAutoFit/>
          </a:bodyPr>
          <a:lstStyle/>
          <a:p>
            <a:r>
              <a:rPr lang="zh-TW" altLang="en-US" sz="3200" b="0" spc="-150" smtClean="0">
                <a:solidFill>
                  <a:schemeClr val="bg1"/>
                </a:solidFill>
                <a:latin typeface="黑体" pitchFamily="2" charset="-122"/>
                <a:ea typeface="黑体" pitchFamily="2" charset="-122"/>
              </a:rPr>
              <a:t>报告纲领</a:t>
            </a:r>
            <a:endParaRPr lang="en-US" altLang="zh-TW" sz="3200" spc="-150" dirty="0">
              <a:solidFill>
                <a:schemeClr val="bg1"/>
              </a:solidFill>
            </a:endParaRPr>
          </a:p>
        </p:txBody>
      </p:sp>
      <p:sp>
        <p:nvSpPr>
          <p:cNvPr id="21509" name="Text Box 12">
            <a:hlinkClick r:id="rId4" action="ppaction://hlinksldjump" highlightClick="1"/>
          </p:cNvPr>
          <p:cNvSpPr txBox="1">
            <a:spLocks noChangeArrowheads="1"/>
          </p:cNvSpPr>
          <p:nvPr/>
        </p:nvSpPr>
        <p:spPr bwMode="auto">
          <a:xfrm>
            <a:off x="587375" y="1989138"/>
            <a:ext cx="7912100" cy="830997"/>
          </a:xfrm>
          <a:prstGeom prst="rect">
            <a:avLst/>
          </a:prstGeom>
          <a:noFill/>
          <a:ln w="9525">
            <a:noFill/>
            <a:miter lim="800000"/>
            <a:headEnd/>
            <a:tailEnd/>
          </a:ln>
        </p:spPr>
        <p:txBody>
          <a:bodyPr>
            <a:spAutoFit/>
          </a:bodyPr>
          <a:lstStyle/>
          <a:p>
            <a:r>
              <a:rPr lang="en-US" altLang="zh-TW" sz="4800" smtClean="0">
                <a:solidFill>
                  <a:srgbClr val="6699FF"/>
                </a:solidFill>
              </a:rPr>
              <a:t>1</a:t>
            </a:r>
            <a:r>
              <a:rPr lang="en-US" altLang="zh-TW" sz="4800" smtClean="0">
                <a:solidFill>
                  <a:srgbClr val="6699FF"/>
                </a:solidFill>
              </a:rPr>
              <a:t>.</a:t>
            </a:r>
            <a:r>
              <a:rPr lang="zh-CN" altLang="en-US" sz="2800" b="0" smtClean="0">
                <a:solidFill>
                  <a:schemeClr val="bg1"/>
                </a:solidFill>
                <a:latin typeface="黑体" pitchFamily="2" charset="-122"/>
                <a:ea typeface="黑体" pitchFamily="2" charset="-122"/>
              </a:rPr>
              <a:t>香港国际机场的策略重要性</a:t>
            </a:r>
            <a:endParaRPr lang="en-US" altLang="zh-TW" sz="2800" b="0" dirty="0">
              <a:latin typeface="黑体" pitchFamily="2" charset="-122"/>
              <a:ea typeface="黑体" pitchFamily="2" charset="-122"/>
            </a:endParaRPr>
          </a:p>
        </p:txBody>
      </p:sp>
      <p:sp>
        <p:nvSpPr>
          <p:cNvPr id="21510" name="Rectangle 14">
            <a:hlinkClick r:id="rId5" action="ppaction://hlinksldjump"/>
          </p:cNvPr>
          <p:cNvSpPr>
            <a:spLocks noChangeArrowheads="1"/>
          </p:cNvSpPr>
          <p:nvPr/>
        </p:nvSpPr>
        <p:spPr bwMode="auto">
          <a:xfrm>
            <a:off x="1317625" y="2708275"/>
            <a:ext cx="5008102" cy="830997"/>
          </a:xfrm>
          <a:prstGeom prst="rect">
            <a:avLst/>
          </a:prstGeom>
          <a:noFill/>
          <a:ln w="9525">
            <a:noFill/>
            <a:miter lim="800000"/>
            <a:headEnd/>
            <a:tailEnd/>
          </a:ln>
        </p:spPr>
        <p:txBody>
          <a:bodyPr wrap="none">
            <a:spAutoFit/>
          </a:bodyPr>
          <a:lstStyle/>
          <a:p>
            <a:r>
              <a:rPr lang="en-US" altLang="zh-TW" sz="4800" smtClean="0">
                <a:solidFill>
                  <a:srgbClr val="6699FF"/>
                </a:solidFill>
              </a:rPr>
              <a:t>2</a:t>
            </a:r>
            <a:r>
              <a:rPr lang="en-US" altLang="zh-TW" sz="4800" smtClean="0">
                <a:solidFill>
                  <a:srgbClr val="6699FF"/>
                </a:solidFill>
              </a:rPr>
              <a:t>.</a:t>
            </a:r>
            <a:r>
              <a:rPr lang="zh-CN" altLang="en-US" sz="2800" b="0" smtClean="0">
                <a:solidFill>
                  <a:schemeClr val="bg1"/>
                </a:solidFill>
                <a:latin typeface="黑体" pitchFamily="2" charset="-122"/>
                <a:ea typeface="黑体" pitchFamily="2" charset="-122"/>
              </a:rPr>
              <a:t>香港国际机场面临重大挑战</a:t>
            </a:r>
            <a:endParaRPr lang="en-US" altLang="zh-TW" sz="2800" b="0" dirty="0">
              <a:solidFill>
                <a:schemeClr val="bg1"/>
              </a:solidFill>
              <a:latin typeface="黑体" pitchFamily="2" charset="-122"/>
              <a:ea typeface="黑体" pitchFamily="2" charset="-122"/>
            </a:endParaRPr>
          </a:p>
        </p:txBody>
      </p:sp>
      <p:sp>
        <p:nvSpPr>
          <p:cNvPr id="21511" name="Rectangle 15">
            <a:hlinkClick r:id="rId6" action="ppaction://hlinksldjump"/>
          </p:cNvPr>
          <p:cNvSpPr>
            <a:spLocks noChangeArrowheads="1"/>
          </p:cNvSpPr>
          <p:nvPr/>
        </p:nvSpPr>
        <p:spPr bwMode="auto">
          <a:xfrm>
            <a:off x="1317625" y="4149725"/>
            <a:ext cx="5367175" cy="830997"/>
          </a:xfrm>
          <a:prstGeom prst="rect">
            <a:avLst/>
          </a:prstGeom>
          <a:noFill/>
          <a:ln w="9525">
            <a:noFill/>
            <a:miter lim="800000"/>
            <a:headEnd/>
            <a:tailEnd/>
          </a:ln>
        </p:spPr>
        <p:txBody>
          <a:bodyPr wrap="none">
            <a:spAutoFit/>
          </a:bodyPr>
          <a:lstStyle/>
          <a:p>
            <a:r>
              <a:rPr lang="en-US" altLang="zh-TW" sz="4800" smtClean="0">
                <a:solidFill>
                  <a:srgbClr val="6699FF"/>
                </a:solidFill>
              </a:rPr>
              <a:t>4</a:t>
            </a:r>
            <a:r>
              <a:rPr lang="en-US" altLang="zh-TW" sz="4800" smtClean="0">
                <a:solidFill>
                  <a:srgbClr val="6699FF"/>
                </a:solidFill>
              </a:rPr>
              <a:t>.</a:t>
            </a:r>
            <a:r>
              <a:rPr lang="zh-CN" altLang="en-US" sz="2800" b="0" smtClean="0">
                <a:solidFill>
                  <a:schemeClr val="bg1"/>
                </a:solidFill>
                <a:latin typeface="黑体" pitchFamily="2" charset="-122"/>
                <a:ea typeface="黑体" pitchFamily="2" charset="-122"/>
              </a:rPr>
              <a:t>香港无法应付空运的发展需求</a:t>
            </a:r>
            <a:endParaRPr lang="en-US" altLang="zh-TW" sz="4000" b="0" dirty="0">
              <a:solidFill>
                <a:schemeClr val="bg1"/>
              </a:solidFill>
              <a:latin typeface="黑体" pitchFamily="2" charset="-122"/>
              <a:ea typeface="黑体" pitchFamily="2" charset="-122"/>
            </a:endParaRPr>
          </a:p>
        </p:txBody>
      </p:sp>
      <p:sp>
        <p:nvSpPr>
          <p:cNvPr id="21512" name="Rectangle 16">
            <a:hlinkClick r:id="rId7" action="ppaction://hlinksldjump"/>
          </p:cNvPr>
          <p:cNvSpPr>
            <a:spLocks noChangeArrowheads="1"/>
          </p:cNvSpPr>
          <p:nvPr/>
        </p:nvSpPr>
        <p:spPr bwMode="auto">
          <a:xfrm>
            <a:off x="596900" y="4868863"/>
            <a:ext cx="2853666" cy="830997"/>
          </a:xfrm>
          <a:prstGeom prst="rect">
            <a:avLst/>
          </a:prstGeom>
          <a:noFill/>
          <a:ln w="9525">
            <a:noFill/>
            <a:miter lim="800000"/>
            <a:headEnd/>
            <a:tailEnd/>
          </a:ln>
        </p:spPr>
        <p:txBody>
          <a:bodyPr wrap="none">
            <a:spAutoFit/>
          </a:bodyPr>
          <a:lstStyle/>
          <a:p>
            <a:r>
              <a:rPr lang="en-US" altLang="zh-TW" sz="4800" smtClean="0">
                <a:solidFill>
                  <a:srgbClr val="6699FF"/>
                </a:solidFill>
              </a:rPr>
              <a:t>5</a:t>
            </a:r>
            <a:r>
              <a:rPr lang="en-US" altLang="zh-TW" sz="4800" smtClean="0">
                <a:solidFill>
                  <a:srgbClr val="6699FF"/>
                </a:solidFill>
              </a:rPr>
              <a:t>.</a:t>
            </a:r>
            <a:r>
              <a:rPr lang="zh-CN" altLang="en-US" sz="2800" b="0" smtClean="0">
                <a:solidFill>
                  <a:schemeClr val="bg1"/>
                </a:solidFill>
                <a:latin typeface="黑体" pitchFamily="2" charset="-122"/>
                <a:ea typeface="黑体" pitchFamily="2" charset="-122"/>
              </a:rPr>
              <a:t>对香港的影响</a:t>
            </a:r>
            <a:endParaRPr lang="en-US" altLang="zh-TW" sz="4000" b="0" dirty="0">
              <a:solidFill>
                <a:schemeClr val="bg1"/>
              </a:solidFill>
              <a:latin typeface="黑体" pitchFamily="2" charset="-122"/>
              <a:ea typeface="黑体" pitchFamily="2" charset="-122"/>
            </a:endParaRPr>
          </a:p>
        </p:txBody>
      </p:sp>
      <p:sp>
        <p:nvSpPr>
          <p:cNvPr id="21513" name="Rectangle 17">
            <a:hlinkClick r:id="" action="ppaction://noaction"/>
          </p:cNvPr>
          <p:cNvSpPr>
            <a:spLocks noChangeArrowheads="1"/>
          </p:cNvSpPr>
          <p:nvPr/>
        </p:nvSpPr>
        <p:spPr bwMode="auto">
          <a:xfrm>
            <a:off x="1317625" y="5589588"/>
            <a:ext cx="2853666" cy="830997"/>
          </a:xfrm>
          <a:prstGeom prst="rect">
            <a:avLst/>
          </a:prstGeom>
          <a:noFill/>
          <a:ln w="9525">
            <a:noFill/>
            <a:miter lim="800000"/>
            <a:headEnd/>
            <a:tailEnd/>
          </a:ln>
        </p:spPr>
        <p:txBody>
          <a:bodyPr wrap="none">
            <a:spAutoFit/>
          </a:bodyPr>
          <a:lstStyle/>
          <a:p>
            <a:r>
              <a:rPr lang="en-US" altLang="zh-TW" sz="4800" smtClean="0">
                <a:solidFill>
                  <a:srgbClr val="6699FF"/>
                </a:solidFill>
              </a:rPr>
              <a:t>6</a:t>
            </a:r>
            <a:r>
              <a:rPr lang="en-US" altLang="zh-TW" sz="4800" smtClean="0">
                <a:solidFill>
                  <a:srgbClr val="6699FF"/>
                </a:solidFill>
              </a:rPr>
              <a:t>.</a:t>
            </a:r>
            <a:r>
              <a:rPr lang="zh-CN" altLang="en-US" sz="2800" b="0" smtClean="0">
                <a:solidFill>
                  <a:schemeClr val="bg1"/>
                </a:solidFill>
                <a:latin typeface="黑体" pitchFamily="2" charset="-122"/>
                <a:ea typeface="黑体" pitchFamily="2" charset="-122"/>
              </a:rPr>
              <a:t>该采取的行动</a:t>
            </a:r>
            <a:endParaRPr lang="en-US" altLang="zh-TW" sz="2800" b="0" dirty="0">
              <a:solidFill>
                <a:schemeClr val="bg1"/>
              </a:solidFill>
              <a:latin typeface="黑体" pitchFamily="2" charset="-122"/>
              <a:ea typeface="黑体" pitchFamily="2" charset="-122"/>
            </a:endParaRPr>
          </a:p>
        </p:txBody>
      </p:sp>
      <p:sp>
        <p:nvSpPr>
          <p:cNvPr id="21514" name="Rectangle 18">
            <a:hlinkClick r:id="rId8" action="ppaction://hlinksldjump"/>
          </p:cNvPr>
          <p:cNvSpPr>
            <a:spLocks noChangeArrowheads="1"/>
          </p:cNvSpPr>
          <p:nvPr/>
        </p:nvSpPr>
        <p:spPr bwMode="auto">
          <a:xfrm>
            <a:off x="596900" y="3429000"/>
            <a:ext cx="8547100" cy="823913"/>
          </a:xfrm>
          <a:prstGeom prst="rect">
            <a:avLst/>
          </a:prstGeom>
          <a:noFill/>
          <a:ln w="9525">
            <a:noFill/>
            <a:miter lim="800000"/>
            <a:headEnd/>
            <a:tailEnd/>
          </a:ln>
        </p:spPr>
        <p:txBody>
          <a:bodyPr>
            <a:spAutoFit/>
          </a:bodyPr>
          <a:lstStyle/>
          <a:p>
            <a:r>
              <a:rPr lang="en-US" altLang="zh-TW" sz="4800" smtClean="0">
                <a:solidFill>
                  <a:srgbClr val="6699FF"/>
                </a:solidFill>
              </a:rPr>
              <a:t>3</a:t>
            </a:r>
            <a:r>
              <a:rPr lang="en-US" altLang="zh-TW" sz="4800" smtClean="0">
                <a:solidFill>
                  <a:srgbClr val="6699FF"/>
                </a:solidFill>
              </a:rPr>
              <a:t>.</a:t>
            </a:r>
            <a:r>
              <a:rPr lang="zh-CN" altLang="en-US" sz="2800" b="0" smtClean="0">
                <a:solidFill>
                  <a:schemeClr val="bg1"/>
                </a:solidFill>
                <a:latin typeface="黑体" pitchFamily="2" charset="-122"/>
                <a:ea typeface="黑体" pitchFamily="2" charset="-122"/>
              </a:rPr>
              <a:t>香港国际机场面对邻近地区的激烈竞争</a:t>
            </a:r>
            <a:endParaRPr lang="en-US" altLang="zh-TW" sz="3200" b="0" dirty="0">
              <a:solidFill>
                <a:schemeClr val="bg1"/>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108" descr="C:\Documents and Settings\HKIC\桌面\Runway presentation\aircar_L7R6601_hi.jpg"/>
          <p:cNvPicPr>
            <a:picLocks noChangeAspect="1" noChangeArrowheads="1"/>
          </p:cNvPicPr>
          <p:nvPr/>
        </p:nvPicPr>
        <p:blipFill>
          <a:blip r:embed="rId3" cstate="print"/>
          <a:srcRect/>
          <a:stretch>
            <a:fillRect/>
          </a:stretch>
        </p:blipFill>
        <p:spPr bwMode="auto">
          <a:xfrm>
            <a:off x="7394575" y="0"/>
            <a:ext cx="2016125" cy="1439863"/>
          </a:xfrm>
          <a:prstGeom prst="rect">
            <a:avLst/>
          </a:prstGeom>
          <a:noFill/>
          <a:ln w="9525">
            <a:noFill/>
            <a:miter lim="800000"/>
            <a:headEnd/>
            <a:tailEnd/>
          </a:ln>
        </p:spPr>
      </p:pic>
      <p:sp>
        <p:nvSpPr>
          <p:cNvPr id="23555"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23556" name="Rectangle 16"/>
          <p:cNvSpPr>
            <a:spLocks noGrp="1" noChangeArrowheads="1"/>
          </p:cNvSpPr>
          <p:nvPr>
            <p:ph type="body" sz="half" idx="2"/>
          </p:nvPr>
        </p:nvSpPr>
        <p:spPr>
          <a:xfrm>
            <a:off x="604838" y="1639888"/>
            <a:ext cx="7988300" cy="5218112"/>
          </a:xfrm>
        </p:spPr>
        <p:txBody>
          <a:bodyPr/>
          <a:lstStyle/>
          <a:p>
            <a:pPr eaLnBrk="1" hangingPunct="1">
              <a:buSzPct val="70000"/>
              <a:buFontTx/>
              <a:buNone/>
            </a:pPr>
            <a:endParaRPr lang="en-US" altLang="zh-HK" dirty="0" smtClean="0">
              <a:solidFill>
                <a:schemeClr val="bg1"/>
              </a:solidFill>
            </a:endParaRPr>
          </a:p>
          <a:p>
            <a:pPr eaLnBrk="1" hangingPunct="1">
              <a:buSzPct val="70000"/>
              <a:buFontTx/>
              <a:buNone/>
            </a:pPr>
            <a:r>
              <a:rPr lang="zh-CN" altLang="en-US" smtClean="0">
                <a:solidFill>
                  <a:schemeClr val="bg1"/>
                </a:solidFill>
                <a:latin typeface="黑体" pitchFamily="2" charset="-122"/>
                <a:ea typeface="黑体" pitchFamily="2" charset="-122"/>
              </a:rPr>
              <a:t>作为香港经济的命脉</a:t>
            </a:r>
            <a:endParaRPr lang="en-US" altLang="zh-TW" dirty="0" smtClean="0">
              <a:solidFill>
                <a:schemeClr val="bg1"/>
              </a:solidFill>
              <a:latin typeface="黑体" pitchFamily="2" charset="-122"/>
              <a:ea typeface="黑体" pitchFamily="2" charset="-122"/>
            </a:endParaRPr>
          </a:p>
          <a:p>
            <a:pPr lvl="1" eaLnBrk="1" hangingPunct="1">
              <a:buClr>
                <a:srgbClr val="6699FF"/>
              </a:buClr>
              <a:buSzPct val="70000"/>
              <a:buFont typeface="Wingdings" pitchFamily="2" charset="2"/>
              <a:buChar char="n"/>
            </a:pPr>
            <a:r>
              <a:rPr lang="zh-CN" altLang="en-US" sz="2200" i="1" smtClean="0">
                <a:solidFill>
                  <a:schemeClr val="bg1"/>
                </a:solidFill>
                <a:latin typeface="黑体" pitchFamily="2" charset="-122"/>
                <a:ea typeface="黑体" pitchFamily="2" charset="-122"/>
              </a:rPr>
              <a:t>支持金融服务、贸易及物流、旅游、展览及区域总部等行业</a:t>
            </a:r>
            <a:endParaRPr lang="zh-TW" altLang="en-US" sz="2200" i="1" dirty="0" smtClean="0">
              <a:solidFill>
                <a:schemeClr val="bg1"/>
              </a:solidFill>
              <a:latin typeface="黑体" pitchFamily="2" charset="-122"/>
              <a:ea typeface="黑体" pitchFamily="2" charset="-122"/>
            </a:endParaRPr>
          </a:p>
          <a:p>
            <a:pPr lvl="1" eaLnBrk="1" hangingPunct="1">
              <a:buClr>
                <a:srgbClr val="6699FF"/>
              </a:buClr>
              <a:buSzPct val="70000"/>
              <a:buFont typeface="Wingdings" pitchFamily="2" charset="2"/>
              <a:buChar char="n"/>
            </a:pPr>
            <a:r>
              <a:rPr lang="zh-CN" altLang="en-US" sz="2200" i="1" smtClean="0">
                <a:solidFill>
                  <a:schemeClr val="bg1"/>
                </a:solidFill>
                <a:latin typeface="黑体" pitchFamily="2" charset="-122"/>
                <a:ea typeface="黑体" pitchFamily="2" charset="-122"/>
              </a:rPr>
              <a:t>空运货物占整体对外贸易货物总值超过</a:t>
            </a:r>
            <a:r>
              <a:rPr lang="en-US" altLang="zh-TW" sz="2200" i="1" smtClean="0">
                <a:solidFill>
                  <a:schemeClr val="bg1"/>
                </a:solidFill>
                <a:latin typeface="+mj-lt"/>
                <a:ea typeface="黑体" pitchFamily="2" charset="-122"/>
              </a:rPr>
              <a:t>30</a:t>
            </a:r>
            <a:r>
              <a:rPr lang="en-US" altLang="zh-TW" sz="2200" i="1" dirty="0" smtClean="0">
                <a:solidFill>
                  <a:schemeClr val="bg1"/>
                </a:solidFill>
                <a:latin typeface="+mj-lt"/>
                <a:ea typeface="黑体" pitchFamily="2" charset="-122"/>
              </a:rPr>
              <a:t>%</a:t>
            </a:r>
          </a:p>
          <a:p>
            <a:pPr eaLnBrk="1" hangingPunct="1">
              <a:buSzPct val="70000"/>
              <a:buFontTx/>
              <a:buNone/>
            </a:pPr>
            <a:endParaRPr lang="en-US" altLang="zh-HK" sz="800" dirty="0" smtClean="0">
              <a:solidFill>
                <a:schemeClr val="bg1"/>
              </a:solidFill>
            </a:endParaRPr>
          </a:p>
          <a:p>
            <a:pPr eaLnBrk="1" hangingPunct="1">
              <a:buSzPct val="70000"/>
              <a:buFontTx/>
              <a:buNone/>
            </a:pPr>
            <a:r>
              <a:rPr lang="zh-TW" altLang="en-US" smtClean="0">
                <a:solidFill>
                  <a:schemeClr val="bg1"/>
                </a:solidFill>
                <a:latin typeface="黑体" pitchFamily="2" charset="-122"/>
                <a:ea typeface="黑体" pitchFamily="2" charset="-122"/>
              </a:rPr>
              <a:t>提供</a:t>
            </a:r>
            <a:r>
              <a:rPr lang="en-US" altLang="zh-TW" smtClean="0">
                <a:solidFill>
                  <a:schemeClr val="bg1"/>
                </a:solidFill>
                <a:latin typeface="+mj-lt"/>
                <a:ea typeface="黑体" pitchFamily="2" charset="-122"/>
              </a:rPr>
              <a:t>22</a:t>
            </a:r>
            <a:r>
              <a:rPr lang="zh-TW" altLang="en-US" smtClean="0">
                <a:solidFill>
                  <a:schemeClr val="bg1"/>
                </a:solidFill>
                <a:latin typeface="黑体" pitchFamily="2" charset="-122"/>
                <a:ea typeface="黑体" pitchFamily="2" charset="-122"/>
              </a:rPr>
              <a:t>万个职位</a:t>
            </a:r>
            <a:endParaRPr lang="en-US" altLang="zh-TW" dirty="0" smtClean="0">
              <a:solidFill>
                <a:schemeClr val="bg1"/>
              </a:solidFill>
              <a:latin typeface="黑体" pitchFamily="2" charset="-122"/>
              <a:ea typeface="黑体" pitchFamily="2" charset="-122"/>
            </a:endParaRPr>
          </a:p>
          <a:p>
            <a:pPr lvl="1" eaLnBrk="1" hangingPunct="1">
              <a:buClr>
                <a:srgbClr val="6699FF"/>
              </a:buClr>
              <a:buSzPct val="70000"/>
              <a:buFont typeface="Wingdings" pitchFamily="2" charset="2"/>
              <a:buChar char="n"/>
            </a:pPr>
            <a:r>
              <a:rPr lang="zh-CN" altLang="en-US" sz="2200" i="1" smtClean="0">
                <a:solidFill>
                  <a:schemeClr val="bg1"/>
                </a:solidFill>
                <a:latin typeface="黑体" pitchFamily="2" charset="-122"/>
                <a:ea typeface="黑体" pitchFamily="2" charset="-122"/>
              </a:rPr>
              <a:t>占整体劳动人口的</a:t>
            </a:r>
            <a:r>
              <a:rPr lang="en-US" altLang="zh-TW" sz="2200" i="1" smtClean="0">
                <a:solidFill>
                  <a:schemeClr val="bg1"/>
                </a:solidFill>
                <a:latin typeface="+mj-lt"/>
                <a:ea typeface="黑体" pitchFamily="2" charset="-122"/>
              </a:rPr>
              <a:t>8</a:t>
            </a:r>
            <a:r>
              <a:rPr lang="en-US" altLang="zh-TW" sz="2200" i="1" dirty="0" smtClean="0">
                <a:solidFill>
                  <a:schemeClr val="bg1"/>
                </a:solidFill>
                <a:latin typeface="+mj-lt"/>
                <a:ea typeface="黑体" pitchFamily="2" charset="-122"/>
              </a:rPr>
              <a:t>%(2007)</a:t>
            </a:r>
          </a:p>
          <a:p>
            <a:pPr lvl="1" eaLnBrk="1" hangingPunct="1">
              <a:buClr>
                <a:srgbClr val="6699FF"/>
              </a:buClr>
              <a:buSzPct val="70000"/>
              <a:buFont typeface="Wingdings" pitchFamily="2" charset="2"/>
              <a:buChar char="n"/>
            </a:pPr>
            <a:r>
              <a:rPr lang="en-US" altLang="zh-TW" sz="2200" i="1" smtClean="0">
                <a:solidFill>
                  <a:schemeClr val="bg1"/>
                </a:solidFill>
                <a:latin typeface="+mj-lt"/>
                <a:ea typeface="黑体" pitchFamily="2" charset="-122"/>
              </a:rPr>
              <a:t>6</a:t>
            </a:r>
            <a:r>
              <a:rPr lang="zh-CN" altLang="en-US" sz="2200" i="1" smtClean="0">
                <a:solidFill>
                  <a:schemeClr val="bg1"/>
                </a:solidFill>
                <a:latin typeface="黑体" pitchFamily="2" charset="-122"/>
                <a:ea typeface="黑体" pitchFamily="2" charset="-122"/>
              </a:rPr>
              <a:t>万名员工于香港国际机场工作</a:t>
            </a:r>
            <a:endParaRPr lang="zh-TW" altLang="en-US" sz="2200" i="1" dirty="0" smtClean="0">
              <a:solidFill>
                <a:schemeClr val="bg1"/>
              </a:solidFill>
              <a:latin typeface="黑体" pitchFamily="2" charset="-122"/>
              <a:ea typeface="黑体" pitchFamily="2" charset="-122"/>
            </a:endParaRPr>
          </a:p>
          <a:p>
            <a:pPr lvl="1" eaLnBrk="1" hangingPunct="1">
              <a:buClr>
                <a:srgbClr val="6699FF"/>
              </a:buClr>
              <a:buSzPct val="70000"/>
              <a:buFont typeface="Wingdings" pitchFamily="2" charset="2"/>
              <a:buChar char="n"/>
            </a:pPr>
            <a:r>
              <a:rPr lang="en-US" altLang="zh-TW" sz="2200" i="1" smtClean="0">
                <a:solidFill>
                  <a:schemeClr val="bg1"/>
                </a:solidFill>
                <a:latin typeface="+mj-lt"/>
                <a:ea typeface="黑体" pitchFamily="2" charset="-122"/>
              </a:rPr>
              <a:t>16</a:t>
            </a:r>
            <a:r>
              <a:rPr lang="zh-CN" altLang="en-US" sz="2200" i="1" smtClean="0">
                <a:solidFill>
                  <a:schemeClr val="bg1"/>
                </a:solidFill>
                <a:latin typeface="黑体" pitchFamily="2" charset="-122"/>
                <a:ea typeface="黑体" pitchFamily="2" charset="-122"/>
              </a:rPr>
              <a:t>万个与航空运输相关的运输服务、旅游及零售行业职位</a:t>
            </a:r>
            <a:endParaRPr lang="zh-TW" altLang="en-US" sz="2200" i="1" dirty="0" smtClean="0">
              <a:solidFill>
                <a:schemeClr val="bg1"/>
              </a:solidFill>
              <a:latin typeface="黑体" pitchFamily="2" charset="-122"/>
              <a:ea typeface="黑体" pitchFamily="2" charset="-122"/>
            </a:endParaRPr>
          </a:p>
        </p:txBody>
      </p:sp>
      <p:sp>
        <p:nvSpPr>
          <p:cNvPr id="23557" name="Text Box 10"/>
          <p:cNvSpPr txBox="1">
            <a:spLocks noChangeArrowheads="1"/>
          </p:cNvSpPr>
          <p:nvPr/>
        </p:nvSpPr>
        <p:spPr bwMode="auto">
          <a:xfrm>
            <a:off x="1612900" y="898525"/>
            <a:ext cx="6078538" cy="541174"/>
          </a:xfrm>
          <a:prstGeom prst="rect">
            <a:avLst/>
          </a:prstGeom>
          <a:noFill/>
          <a:ln w="9525">
            <a:noFill/>
            <a:miter lim="800000"/>
            <a:headEnd/>
            <a:tailEnd/>
          </a:ln>
        </p:spPr>
        <p:txBody>
          <a:bodyPr wrap="square">
            <a:spAutoFit/>
          </a:bodyPr>
          <a:lstStyle/>
          <a:p>
            <a:pPr algn="r">
              <a:lnSpc>
                <a:spcPts val="3500"/>
              </a:lnSpc>
            </a:pPr>
            <a:r>
              <a:rPr lang="zh-CN" altLang="en-US" sz="3200" b="0" spc="-150" smtClean="0">
                <a:solidFill>
                  <a:schemeClr val="bg1"/>
                </a:solidFill>
                <a:latin typeface="黑体" pitchFamily="2" charset="-122"/>
                <a:ea typeface="黑体" pitchFamily="2" charset="-122"/>
              </a:rPr>
              <a:t>香港国际机场的策略重要性</a:t>
            </a:r>
            <a:r>
              <a:rPr lang="en-US" altLang="zh-HK" sz="3200" spc="-150" smtClean="0">
                <a:solidFill>
                  <a:schemeClr val="bg1"/>
                </a:solidFill>
              </a:rPr>
              <a:t>/1</a:t>
            </a:r>
            <a:endParaRPr lang="en-US" altLang="zh-TW" sz="3200" spc="-15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2" descr="C:\Documents and Settings\HKIC\桌面\Runway presentation\at_DSC_4754_hi.jpg"/>
          <p:cNvPicPr>
            <a:picLocks noChangeAspect="1" noChangeArrowheads="1"/>
          </p:cNvPicPr>
          <p:nvPr/>
        </p:nvPicPr>
        <p:blipFill>
          <a:blip r:embed="rId3" cstate="print"/>
          <a:srcRect/>
          <a:stretch>
            <a:fillRect/>
          </a:stretch>
        </p:blipFill>
        <p:spPr bwMode="auto">
          <a:xfrm>
            <a:off x="7594600" y="0"/>
            <a:ext cx="2022475" cy="1439863"/>
          </a:xfrm>
          <a:prstGeom prst="rect">
            <a:avLst/>
          </a:prstGeom>
          <a:noFill/>
          <a:ln w="9525">
            <a:noFill/>
            <a:miter lim="800000"/>
            <a:headEnd/>
            <a:tailEnd/>
          </a:ln>
        </p:spPr>
      </p:pic>
      <p:sp>
        <p:nvSpPr>
          <p:cNvPr id="25608"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graphicFrame>
        <p:nvGraphicFramePr>
          <p:cNvPr id="8" name="內容版面配置區 5"/>
          <p:cNvGraphicFramePr>
            <a:graphicFrameLocks noGrp="1"/>
          </p:cNvGraphicFramePr>
          <p:nvPr>
            <p:ph sz="half" idx="2"/>
          </p:nvPr>
        </p:nvGraphicFramePr>
        <p:xfrm>
          <a:off x="523875" y="2725738"/>
          <a:ext cx="8162925" cy="3402012"/>
        </p:xfrm>
        <a:graphic>
          <a:graphicData uri="http://schemas.openxmlformats.org/drawingml/2006/chart">
            <c:chart xmlns:c="http://schemas.openxmlformats.org/drawingml/2006/chart" xmlns:r="http://schemas.openxmlformats.org/officeDocument/2006/relationships" r:id="rId4"/>
          </a:graphicData>
        </a:graphic>
      </p:graphicFrame>
      <p:sp>
        <p:nvSpPr>
          <p:cNvPr id="25610" name="Rectangle 16"/>
          <p:cNvSpPr txBox="1">
            <a:spLocks noChangeArrowheads="1"/>
          </p:cNvSpPr>
          <p:nvPr/>
        </p:nvSpPr>
        <p:spPr bwMode="auto">
          <a:xfrm>
            <a:off x="368300" y="1895475"/>
            <a:ext cx="8318500" cy="1385888"/>
          </a:xfrm>
          <a:prstGeom prst="rect">
            <a:avLst/>
          </a:prstGeom>
          <a:noFill/>
          <a:ln w="9525">
            <a:noFill/>
            <a:miter lim="800000"/>
            <a:headEnd/>
            <a:tailEnd/>
          </a:ln>
        </p:spPr>
        <p:txBody>
          <a:bodyPr/>
          <a:lstStyle/>
          <a:p>
            <a:pPr marL="342900" indent="-342900" algn="ctr">
              <a:spcBef>
                <a:spcPct val="20000"/>
              </a:spcBef>
              <a:buSzPct val="70000"/>
            </a:pPr>
            <a:r>
              <a:rPr lang="zh-TW" altLang="en-US" sz="2800" b="0" smtClean="0">
                <a:latin typeface="黑体" pitchFamily="2" charset="-122"/>
                <a:ea typeface="黑体" pitchFamily="2" charset="-122"/>
              </a:rPr>
              <a:t>在过去</a:t>
            </a:r>
            <a:r>
              <a:rPr lang="en-US" altLang="zh-TW" sz="2800" b="0" smtClean="0">
                <a:latin typeface="黑体" pitchFamily="2" charset="-122"/>
                <a:ea typeface="黑体" pitchFamily="2" charset="-122"/>
              </a:rPr>
              <a:t>12</a:t>
            </a:r>
            <a:r>
              <a:rPr lang="zh-CN" altLang="en-US" sz="2800" b="0" smtClean="0">
                <a:latin typeface="黑体" pitchFamily="2" charset="-122"/>
                <a:ea typeface="黑体" pitchFamily="2" charset="-122"/>
              </a:rPr>
              <a:t>个月，香港机场的国际客运量排名第三</a:t>
            </a:r>
            <a:endParaRPr lang="zh-TW" altLang="en-US" sz="2800" b="0" dirty="0" smtClean="0">
              <a:latin typeface="黑体" pitchFamily="2" charset="-122"/>
              <a:ea typeface="黑体" pitchFamily="2" charset="-122"/>
            </a:endParaRPr>
          </a:p>
          <a:p>
            <a:pPr marL="342900" indent="-342900" algn="ctr">
              <a:spcBef>
                <a:spcPct val="20000"/>
              </a:spcBef>
              <a:buSzPct val="70000"/>
            </a:pPr>
            <a:endParaRPr lang="en-US" altLang="zh-TW" sz="2800" b="0" dirty="0"/>
          </a:p>
        </p:txBody>
      </p:sp>
      <p:sp>
        <p:nvSpPr>
          <p:cNvPr id="25611" name="文字方塊 10"/>
          <p:cNvSpPr txBox="1">
            <a:spLocks noChangeArrowheads="1"/>
          </p:cNvSpPr>
          <p:nvPr/>
        </p:nvSpPr>
        <p:spPr bwMode="auto">
          <a:xfrm>
            <a:off x="0" y="6037263"/>
            <a:ext cx="9144000" cy="366712"/>
          </a:xfrm>
          <a:prstGeom prst="rect">
            <a:avLst/>
          </a:prstGeom>
          <a:noFill/>
          <a:ln w="9525">
            <a:noFill/>
            <a:miter lim="800000"/>
            <a:headEnd/>
            <a:tailEnd/>
          </a:ln>
        </p:spPr>
        <p:txBody>
          <a:bodyPr>
            <a:spAutoFit/>
          </a:bodyPr>
          <a:lstStyle/>
          <a:p>
            <a:pPr algn="ctr"/>
            <a:r>
              <a:rPr lang="zh-TW" altLang="en-US" b="0" smtClean="0">
                <a:latin typeface="黑体" pitchFamily="2" charset="-122"/>
                <a:ea typeface="黑体" pitchFamily="2" charset="-122"/>
              </a:rPr>
              <a:t>总客运量</a:t>
            </a:r>
            <a:r>
              <a:rPr lang="en-US" altLang="zh-HK" b="0" smtClean="0">
                <a:latin typeface="黑体" pitchFamily="2" charset="-122"/>
                <a:ea typeface="黑体" pitchFamily="2" charset="-122"/>
              </a:rPr>
              <a:t>(</a:t>
            </a:r>
            <a:r>
              <a:rPr lang="zh-TW" altLang="en-US" b="0" smtClean="0">
                <a:latin typeface="黑体" pitchFamily="2" charset="-122"/>
                <a:ea typeface="黑体" pitchFamily="2" charset="-122"/>
              </a:rPr>
              <a:t>千万人次</a:t>
            </a:r>
            <a:r>
              <a:rPr lang="en-US" altLang="zh-HK" b="0" smtClean="0">
                <a:latin typeface="黑体" pitchFamily="2" charset="-122"/>
                <a:ea typeface="黑体" pitchFamily="2" charset="-122"/>
              </a:rPr>
              <a:t>)</a:t>
            </a:r>
            <a:endParaRPr lang="en-US" altLang="zh-TW" b="0" dirty="0">
              <a:latin typeface="黑体" pitchFamily="2" charset="-122"/>
              <a:ea typeface="黑体" pitchFamily="2" charset="-122"/>
            </a:endParaRPr>
          </a:p>
        </p:txBody>
      </p:sp>
      <p:sp>
        <p:nvSpPr>
          <p:cNvPr id="9" name="Text Box 10"/>
          <p:cNvSpPr txBox="1">
            <a:spLocks noChangeArrowheads="1"/>
          </p:cNvSpPr>
          <p:nvPr/>
        </p:nvSpPr>
        <p:spPr bwMode="auto">
          <a:xfrm>
            <a:off x="1612900" y="898525"/>
            <a:ext cx="6078538" cy="541174"/>
          </a:xfrm>
          <a:prstGeom prst="rect">
            <a:avLst/>
          </a:prstGeom>
          <a:noFill/>
          <a:ln w="9525">
            <a:noFill/>
            <a:miter lim="800000"/>
            <a:headEnd/>
            <a:tailEnd/>
          </a:ln>
        </p:spPr>
        <p:txBody>
          <a:bodyPr wrap="square">
            <a:spAutoFit/>
          </a:bodyPr>
          <a:lstStyle/>
          <a:p>
            <a:pPr algn="r">
              <a:lnSpc>
                <a:spcPts val="3500"/>
              </a:lnSpc>
            </a:pPr>
            <a:r>
              <a:rPr lang="zh-CN" altLang="en-US" sz="3200" b="0" spc="-150" smtClean="0">
                <a:solidFill>
                  <a:schemeClr val="bg1"/>
                </a:solidFill>
                <a:latin typeface="黑体" pitchFamily="2" charset="-122"/>
                <a:ea typeface="黑体" pitchFamily="2" charset="-122"/>
              </a:rPr>
              <a:t>香港国际机场的策略重要性</a:t>
            </a:r>
            <a:r>
              <a:rPr lang="en-US" altLang="zh-HK" sz="3200" spc="-150" smtClean="0">
                <a:solidFill>
                  <a:schemeClr val="bg1"/>
                </a:solidFill>
              </a:rPr>
              <a:t>/2</a:t>
            </a:r>
            <a:endParaRPr lang="en-US" altLang="zh-TW" sz="3200" spc="-15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5" name="Picture 2" descr="C:\Documents and Settings\HKIC\桌面\Runway presentation\aircar_L7R4503_hi.jpg"/>
          <p:cNvPicPr>
            <a:picLocks noChangeAspect="1" noChangeArrowheads="1"/>
          </p:cNvPicPr>
          <p:nvPr/>
        </p:nvPicPr>
        <p:blipFill>
          <a:blip r:embed="rId3" cstate="print"/>
          <a:srcRect/>
          <a:stretch>
            <a:fillRect/>
          </a:stretch>
        </p:blipFill>
        <p:spPr bwMode="auto">
          <a:xfrm>
            <a:off x="7562850" y="0"/>
            <a:ext cx="2016125" cy="1439863"/>
          </a:xfrm>
          <a:prstGeom prst="rect">
            <a:avLst/>
          </a:prstGeom>
          <a:noFill/>
          <a:ln w="9525">
            <a:noFill/>
            <a:miter lim="800000"/>
            <a:headEnd/>
            <a:tailEnd/>
          </a:ln>
        </p:spPr>
      </p:pic>
      <p:sp>
        <p:nvSpPr>
          <p:cNvPr id="27656"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graphicFrame>
        <p:nvGraphicFramePr>
          <p:cNvPr id="8" name="內容版面配置區 5"/>
          <p:cNvGraphicFramePr>
            <a:graphicFrameLocks noGrp="1"/>
          </p:cNvGraphicFramePr>
          <p:nvPr>
            <p:ph sz="half" idx="2"/>
          </p:nvPr>
        </p:nvGraphicFramePr>
        <p:xfrm>
          <a:off x="523875" y="2738438"/>
          <a:ext cx="8162925" cy="3402012"/>
        </p:xfrm>
        <a:graphic>
          <a:graphicData uri="http://schemas.openxmlformats.org/drawingml/2006/chart">
            <c:chart xmlns:c="http://schemas.openxmlformats.org/drawingml/2006/chart" xmlns:r="http://schemas.openxmlformats.org/officeDocument/2006/relationships" r:id="rId4"/>
          </a:graphicData>
        </a:graphic>
      </p:graphicFrame>
      <p:sp>
        <p:nvSpPr>
          <p:cNvPr id="27658" name="Rectangle 16"/>
          <p:cNvSpPr txBox="1">
            <a:spLocks noChangeArrowheads="1"/>
          </p:cNvSpPr>
          <p:nvPr/>
        </p:nvSpPr>
        <p:spPr bwMode="auto">
          <a:xfrm>
            <a:off x="0" y="1895475"/>
            <a:ext cx="9144000" cy="1385888"/>
          </a:xfrm>
          <a:prstGeom prst="rect">
            <a:avLst/>
          </a:prstGeom>
          <a:noFill/>
          <a:ln w="9525">
            <a:noFill/>
            <a:miter lim="800000"/>
            <a:headEnd/>
            <a:tailEnd/>
          </a:ln>
        </p:spPr>
        <p:txBody>
          <a:bodyPr/>
          <a:lstStyle/>
          <a:p>
            <a:pPr marL="342900" indent="-342900" algn="ctr">
              <a:spcBef>
                <a:spcPct val="20000"/>
              </a:spcBef>
              <a:buSzPct val="70000"/>
            </a:pPr>
            <a:r>
              <a:rPr lang="zh-TW" altLang="en-US" sz="2800" b="0" smtClean="0">
                <a:latin typeface="黑体" pitchFamily="2" charset="-122"/>
                <a:ea typeface="黑体" pitchFamily="2" charset="-122"/>
              </a:rPr>
              <a:t>在过去</a:t>
            </a:r>
            <a:r>
              <a:rPr lang="en-US" altLang="zh-TW" sz="2800" b="0" smtClean="0">
                <a:latin typeface="+mj-lt"/>
                <a:ea typeface="黑体" pitchFamily="2" charset="-122"/>
              </a:rPr>
              <a:t>12</a:t>
            </a:r>
            <a:r>
              <a:rPr lang="zh-CN" altLang="en-US" sz="2800" b="0" smtClean="0">
                <a:latin typeface="黑体" pitchFamily="2" charset="-122"/>
                <a:ea typeface="黑体" pitchFamily="2" charset="-122"/>
              </a:rPr>
              <a:t>个月，香港机场的国际货运量排名第一</a:t>
            </a:r>
            <a:endParaRPr lang="en-US" altLang="zh-TW" sz="2800" b="0" dirty="0">
              <a:latin typeface="黑体" pitchFamily="2" charset="-122"/>
              <a:ea typeface="黑体" pitchFamily="2" charset="-122"/>
            </a:endParaRPr>
          </a:p>
        </p:txBody>
      </p:sp>
      <p:sp>
        <p:nvSpPr>
          <p:cNvPr id="27659" name="文字方塊 10"/>
          <p:cNvSpPr txBox="1">
            <a:spLocks noChangeArrowheads="1"/>
          </p:cNvSpPr>
          <p:nvPr/>
        </p:nvSpPr>
        <p:spPr bwMode="auto">
          <a:xfrm>
            <a:off x="0" y="6037263"/>
            <a:ext cx="9144000" cy="366712"/>
          </a:xfrm>
          <a:prstGeom prst="rect">
            <a:avLst/>
          </a:prstGeom>
          <a:noFill/>
          <a:ln w="9525">
            <a:noFill/>
            <a:miter lim="800000"/>
            <a:headEnd/>
            <a:tailEnd/>
          </a:ln>
        </p:spPr>
        <p:txBody>
          <a:bodyPr>
            <a:spAutoFit/>
          </a:bodyPr>
          <a:lstStyle/>
          <a:p>
            <a:pPr algn="ctr"/>
            <a:r>
              <a:rPr lang="zh-CN" altLang="en-US" b="0" smtClean="0">
                <a:latin typeface="黑体" pitchFamily="2" charset="-122"/>
                <a:ea typeface="黑体" pitchFamily="2" charset="-122"/>
              </a:rPr>
              <a:t>总航空货运量</a:t>
            </a:r>
            <a:r>
              <a:rPr lang="en-US" altLang="zh-HK" b="0" smtClean="0">
                <a:latin typeface="黑体" pitchFamily="2" charset="-122"/>
                <a:ea typeface="黑体" pitchFamily="2" charset="-122"/>
              </a:rPr>
              <a:t>(</a:t>
            </a:r>
            <a:r>
              <a:rPr lang="zh-TW" altLang="en-US" b="0" smtClean="0">
                <a:latin typeface="黑体" pitchFamily="2" charset="-122"/>
                <a:ea typeface="黑体" pitchFamily="2" charset="-122"/>
              </a:rPr>
              <a:t>百万公吨</a:t>
            </a:r>
            <a:r>
              <a:rPr lang="en-US" altLang="zh-HK" b="0" smtClean="0">
                <a:latin typeface="黑体" pitchFamily="2" charset="-122"/>
                <a:ea typeface="黑体" pitchFamily="2" charset="-122"/>
              </a:rPr>
              <a:t> </a:t>
            </a:r>
            <a:r>
              <a:rPr lang="en-US" altLang="zh-HK" b="0" dirty="0" smtClean="0">
                <a:latin typeface="黑体" pitchFamily="2" charset="-122"/>
                <a:ea typeface="黑体" pitchFamily="2" charset="-122"/>
              </a:rPr>
              <a:t>)</a:t>
            </a:r>
            <a:endParaRPr lang="en-US" altLang="zh-TW" b="0" dirty="0">
              <a:latin typeface="黑体" pitchFamily="2" charset="-122"/>
              <a:ea typeface="黑体" pitchFamily="2" charset="-122"/>
            </a:endParaRPr>
          </a:p>
        </p:txBody>
      </p:sp>
      <p:sp>
        <p:nvSpPr>
          <p:cNvPr id="9" name="Text Box 10"/>
          <p:cNvSpPr txBox="1">
            <a:spLocks noChangeArrowheads="1"/>
          </p:cNvSpPr>
          <p:nvPr/>
        </p:nvSpPr>
        <p:spPr bwMode="auto">
          <a:xfrm>
            <a:off x="1612900" y="898525"/>
            <a:ext cx="6078538" cy="541174"/>
          </a:xfrm>
          <a:prstGeom prst="rect">
            <a:avLst/>
          </a:prstGeom>
          <a:noFill/>
          <a:ln w="9525">
            <a:noFill/>
            <a:miter lim="800000"/>
            <a:headEnd/>
            <a:tailEnd/>
          </a:ln>
        </p:spPr>
        <p:txBody>
          <a:bodyPr wrap="square">
            <a:spAutoFit/>
          </a:bodyPr>
          <a:lstStyle/>
          <a:p>
            <a:pPr algn="r">
              <a:lnSpc>
                <a:spcPts val="3500"/>
              </a:lnSpc>
            </a:pPr>
            <a:r>
              <a:rPr lang="zh-CN" altLang="en-US" sz="3200" b="0" spc="-150" smtClean="0">
                <a:solidFill>
                  <a:schemeClr val="bg1"/>
                </a:solidFill>
                <a:latin typeface="黑体" pitchFamily="2" charset="-122"/>
                <a:ea typeface="黑体" pitchFamily="2" charset="-122"/>
              </a:rPr>
              <a:t>香港国际机场的策略重要性</a:t>
            </a:r>
            <a:r>
              <a:rPr lang="en-US" altLang="zh-HK" sz="3200" spc="-150" smtClean="0">
                <a:solidFill>
                  <a:schemeClr val="bg1"/>
                </a:solidFill>
              </a:rPr>
              <a:t>/3</a:t>
            </a:r>
            <a:endParaRPr lang="en-US" altLang="zh-TW" sz="3200" spc="-15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Picture 2" descr="C:\Documents and Settings\HKIC\桌面\Runway presentation\at_20050923_DSC_9347.jpg"/>
          <p:cNvPicPr>
            <a:picLocks noChangeAspect="1" noChangeArrowheads="1"/>
          </p:cNvPicPr>
          <p:nvPr/>
        </p:nvPicPr>
        <p:blipFill>
          <a:blip r:embed="rId3" cstate="print"/>
          <a:srcRect/>
          <a:stretch>
            <a:fillRect/>
          </a:stretch>
        </p:blipFill>
        <p:spPr bwMode="auto">
          <a:xfrm>
            <a:off x="7343775" y="0"/>
            <a:ext cx="2016125" cy="1439863"/>
          </a:xfrm>
          <a:prstGeom prst="rect">
            <a:avLst/>
          </a:prstGeom>
          <a:noFill/>
          <a:ln w="9525">
            <a:noFill/>
            <a:miter lim="800000"/>
            <a:headEnd/>
            <a:tailEnd/>
          </a:ln>
        </p:spPr>
      </p:pic>
      <p:sp>
        <p:nvSpPr>
          <p:cNvPr id="29699"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29700" name="Rectangle 16"/>
          <p:cNvSpPr txBox="1">
            <a:spLocks noChangeArrowheads="1"/>
          </p:cNvSpPr>
          <p:nvPr/>
        </p:nvSpPr>
        <p:spPr bwMode="auto">
          <a:xfrm>
            <a:off x="604838" y="1639888"/>
            <a:ext cx="7988300" cy="5218112"/>
          </a:xfrm>
          <a:prstGeom prst="rect">
            <a:avLst/>
          </a:prstGeom>
          <a:noFill/>
          <a:ln w="9525">
            <a:noFill/>
            <a:miter lim="800000"/>
            <a:headEnd/>
            <a:tailEnd/>
          </a:ln>
        </p:spPr>
        <p:txBody>
          <a:bodyPr/>
          <a:lstStyle/>
          <a:p>
            <a:pPr marL="342900" indent="-342900">
              <a:spcBef>
                <a:spcPct val="20000"/>
              </a:spcBef>
              <a:buSzPct val="70000"/>
            </a:pPr>
            <a:endParaRPr lang="en-US" altLang="zh-HK" sz="2800" b="0" dirty="0">
              <a:solidFill>
                <a:schemeClr val="bg1"/>
              </a:solidFill>
            </a:endParaRPr>
          </a:p>
          <a:p>
            <a:pPr marL="342900" indent="-342900">
              <a:spcBef>
                <a:spcPct val="20000"/>
              </a:spcBef>
              <a:buSzPct val="70000"/>
            </a:pPr>
            <a:r>
              <a:rPr lang="zh-CN" altLang="en-US" sz="2800" b="0" smtClean="0">
                <a:solidFill>
                  <a:schemeClr val="bg1"/>
                </a:solidFill>
                <a:latin typeface="黑体" pitchFamily="2" charset="-122"/>
                <a:ea typeface="黑体" pitchFamily="2" charset="-122"/>
              </a:rPr>
              <a:t>现时的跑道容量已接近饱和</a:t>
            </a:r>
            <a:endParaRPr lang="zh-TW" altLang="en-US" sz="2800" b="0" dirty="0" smtClean="0">
              <a:solidFill>
                <a:schemeClr val="bg1"/>
              </a:solidFill>
              <a:latin typeface="黑体" pitchFamily="2" charset="-122"/>
              <a:ea typeface="黑体" pitchFamily="2" charset="-122"/>
            </a:endParaRPr>
          </a:p>
          <a:p>
            <a:pPr marL="742950" lvl="1" indent="-285750">
              <a:spcBef>
                <a:spcPct val="20000"/>
              </a:spcBef>
              <a:buClr>
                <a:srgbClr val="6699FF"/>
              </a:buClr>
              <a:buSzPct val="70000"/>
              <a:buFont typeface="Wingdings" pitchFamily="2" charset="2"/>
              <a:buChar char="n"/>
            </a:pPr>
            <a:r>
              <a:rPr lang="zh-CN" altLang="en-US" sz="2200" b="0" i="1" smtClean="0">
                <a:solidFill>
                  <a:schemeClr val="bg1"/>
                </a:solidFill>
                <a:latin typeface="黑体" pitchFamily="2" charset="-122"/>
                <a:ea typeface="黑体" pitchFamily="2" charset="-122"/>
              </a:rPr>
              <a:t>目前跑道用量达允许容量的</a:t>
            </a:r>
            <a:r>
              <a:rPr lang="en-US" altLang="zh-TW" sz="2200" b="0" i="1" smtClean="0">
                <a:solidFill>
                  <a:schemeClr val="bg1"/>
                </a:solidFill>
                <a:latin typeface="+mj-lt"/>
                <a:ea typeface="黑体" pitchFamily="2" charset="-122"/>
              </a:rPr>
              <a:t>90</a:t>
            </a:r>
            <a:r>
              <a:rPr lang="en-US" altLang="zh-TW" sz="2200" b="0" i="1" dirty="0" smtClean="0">
                <a:solidFill>
                  <a:schemeClr val="bg1"/>
                </a:solidFill>
                <a:latin typeface="+mj-lt"/>
                <a:ea typeface="黑体" pitchFamily="2" charset="-122"/>
              </a:rPr>
              <a:t>%</a:t>
            </a:r>
          </a:p>
          <a:p>
            <a:pPr marL="742950" lvl="1" indent="-285750">
              <a:spcBef>
                <a:spcPct val="20000"/>
              </a:spcBef>
              <a:buClr>
                <a:srgbClr val="6699FF"/>
              </a:buClr>
              <a:buSzPct val="70000"/>
              <a:buFont typeface="Wingdings" pitchFamily="2" charset="2"/>
              <a:buChar char="n"/>
            </a:pPr>
            <a:r>
              <a:rPr lang="zh-CN" altLang="en-US" sz="2200" b="0" i="1" smtClean="0">
                <a:solidFill>
                  <a:schemeClr val="bg1"/>
                </a:solidFill>
                <a:latin typeface="黑体" pitchFamily="2" charset="-122"/>
                <a:ea typeface="黑体" pitchFamily="2" charset="-122"/>
              </a:rPr>
              <a:t>即使配合改善措施，也会于</a:t>
            </a:r>
            <a:r>
              <a:rPr lang="en-US" altLang="zh-TW" sz="2200" b="0" i="1" smtClean="0">
                <a:solidFill>
                  <a:schemeClr val="bg1"/>
                </a:solidFill>
                <a:latin typeface="+mj-lt"/>
                <a:ea typeface="黑体" pitchFamily="2" charset="-122"/>
              </a:rPr>
              <a:t>2017</a:t>
            </a:r>
            <a:r>
              <a:rPr lang="zh-CN" altLang="en-US" sz="2200" b="0" i="1" smtClean="0">
                <a:solidFill>
                  <a:schemeClr val="bg1"/>
                </a:solidFill>
                <a:latin typeface="黑体" pitchFamily="2" charset="-122"/>
                <a:ea typeface="黑体" pitchFamily="2" charset="-122"/>
              </a:rPr>
              <a:t>年达至完全饱和</a:t>
            </a:r>
            <a:endParaRPr lang="zh-TW" altLang="en-US" sz="2200" b="0" i="1"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TW" sz="800" b="0" dirty="0" smtClean="0">
              <a:solidFill>
                <a:schemeClr val="bg1"/>
              </a:solidFill>
              <a:latin typeface="黑体" pitchFamily="2" charset="-122"/>
              <a:ea typeface="黑体" pitchFamily="2" charset="-122"/>
            </a:endParaRPr>
          </a:p>
          <a:p>
            <a:pPr marL="342900" indent="-342900">
              <a:spcBef>
                <a:spcPct val="20000"/>
              </a:spcBef>
              <a:buSzPct val="70000"/>
            </a:pPr>
            <a:r>
              <a:rPr lang="zh-CN" altLang="en-US" sz="2800" b="0" smtClean="0">
                <a:solidFill>
                  <a:schemeClr val="bg1"/>
                </a:solidFill>
                <a:latin typeface="黑体" pitchFamily="2" charset="-122"/>
                <a:ea typeface="黑体" pitchFamily="2" charset="-122"/>
              </a:rPr>
              <a:t>兴建一条新跑道一般需时</a:t>
            </a:r>
            <a:r>
              <a:rPr lang="en-US" altLang="zh-TW" sz="2800" b="0" smtClean="0">
                <a:solidFill>
                  <a:schemeClr val="bg1"/>
                </a:solidFill>
                <a:latin typeface="黑体" pitchFamily="2" charset="-122"/>
                <a:ea typeface="黑体" pitchFamily="2" charset="-122"/>
              </a:rPr>
              <a:t>10</a:t>
            </a:r>
            <a:r>
              <a:rPr lang="zh-TW" altLang="en-US" sz="2800" b="0" dirty="0" smtClean="0">
                <a:solidFill>
                  <a:schemeClr val="bg1"/>
                </a:solidFill>
                <a:latin typeface="黑体" pitchFamily="2" charset="-122"/>
                <a:ea typeface="黑体" pitchFamily="2" charset="-122"/>
              </a:rPr>
              <a:t>年</a:t>
            </a:r>
          </a:p>
          <a:p>
            <a:pPr marL="742950" lvl="1" indent="-285750">
              <a:spcBef>
                <a:spcPct val="20000"/>
              </a:spcBef>
              <a:buClr>
                <a:srgbClr val="6699FF"/>
              </a:buClr>
              <a:buSzPct val="70000"/>
              <a:buFont typeface="Wingdings" pitchFamily="2" charset="2"/>
              <a:buChar char="n"/>
            </a:pPr>
            <a:r>
              <a:rPr lang="zh-TW" altLang="en-US" sz="2200" b="0" i="1" dirty="0" smtClean="0">
                <a:solidFill>
                  <a:schemeClr val="bg1"/>
                </a:solidFill>
                <a:latin typeface="+mj-lt"/>
                <a:ea typeface="黑体" pitchFamily="2" charset="-122"/>
              </a:rPr>
              <a:t>即使在</a:t>
            </a:r>
            <a:r>
              <a:rPr lang="en-US" altLang="zh-TW" sz="2200" b="0" i="1" smtClean="0">
                <a:solidFill>
                  <a:schemeClr val="bg1"/>
                </a:solidFill>
                <a:latin typeface="+mj-lt"/>
                <a:ea typeface="黑体" pitchFamily="2" charset="-122"/>
              </a:rPr>
              <a:t>2011</a:t>
            </a:r>
            <a:r>
              <a:rPr lang="zh-TW" altLang="en-US" sz="2200" b="0" i="1" smtClean="0">
                <a:solidFill>
                  <a:schemeClr val="bg1"/>
                </a:solidFill>
                <a:latin typeface="+mj-lt"/>
                <a:ea typeface="黑体" pitchFamily="2" charset="-122"/>
              </a:rPr>
              <a:t>年</a:t>
            </a:r>
            <a:r>
              <a:rPr lang="zh-CN" altLang="en-US" sz="2200" b="0" i="1" smtClean="0">
                <a:solidFill>
                  <a:schemeClr val="bg1"/>
                </a:solidFill>
                <a:latin typeface="黑体" pitchFamily="2" charset="-122"/>
                <a:ea typeface="黑体" pitchFamily="2" charset="-122"/>
              </a:rPr>
              <a:t>决定兴建新跑道，第三条跑道也要在</a:t>
            </a:r>
            <a:r>
              <a:rPr lang="en-US" altLang="zh-TW" sz="2200" b="0" i="1" smtClean="0">
                <a:solidFill>
                  <a:schemeClr val="bg1"/>
                </a:solidFill>
                <a:latin typeface="+mj-lt"/>
                <a:ea typeface="黑体" pitchFamily="2" charset="-122"/>
              </a:rPr>
              <a:t>2021</a:t>
            </a:r>
            <a:r>
              <a:rPr lang="zh-TW" altLang="en-US" sz="2200" b="0" i="1" smtClean="0">
                <a:solidFill>
                  <a:schemeClr val="bg1"/>
                </a:solidFill>
                <a:latin typeface="黑体" pitchFamily="2" charset="-122"/>
                <a:ea typeface="黑体" pitchFamily="2" charset="-122"/>
              </a:rPr>
              <a:t>年</a:t>
            </a:r>
            <a:r>
              <a:rPr lang="en-US" altLang="zh-TW" sz="2200" b="0" i="1" smtClean="0">
                <a:solidFill>
                  <a:schemeClr val="bg1"/>
                </a:solidFill>
                <a:latin typeface="黑体" pitchFamily="2" charset="-122"/>
                <a:ea typeface="黑体" pitchFamily="2" charset="-122"/>
              </a:rPr>
              <a:t>-</a:t>
            </a:r>
            <a:r>
              <a:rPr lang="zh-TW" altLang="en-US" sz="2200" b="0" i="1" smtClean="0">
                <a:solidFill>
                  <a:schemeClr val="bg1"/>
                </a:solidFill>
                <a:latin typeface="黑体" pitchFamily="2" charset="-122"/>
                <a:ea typeface="黑体" pitchFamily="2" charset="-122"/>
              </a:rPr>
              <a:t>容量饱和的</a:t>
            </a:r>
            <a:r>
              <a:rPr lang="en-US" altLang="zh-TW" sz="2200" b="0" i="1" smtClean="0">
                <a:solidFill>
                  <a:schemeClr val="bg1"/>
                </a:solidFill>
                <a:latin typeface="+mj-lt"/>
                <a:ea typeface="黑体" pitchFamily="2" charset="-122"/>
              </a:rPr>
              <a:t>4</a:t>
            </a:r>
            <a:r>
              <a:rPr lang="zh-TW" altLang="en-US" sz="2200" b="0" i="1" smtClean="0">
                <a:solidFill>
                  <a:schemeClr val="bg1"/>
                </a:solidFill>
                <a:latin typeface="黑体" pitchFamily="2" charset="-122"/>
                <a:ea typeface="黑体" pitchFamily="2" charset="-122"/>
              </a:rPr>
              <a:t>年后</a:t>
            </a:r>
            <a:r>
              <a:rPr lang="en-US" altLang="zh-TW" sz="2200" b="0" i="1" smtClean="0">
                <a:solidFill>
                  <a:schemeClr val="bg1"/>
                </a:solidFill>
                <a:latin typeface="黑体" pitchFamily="2" charset="-122"/>
                <a:ea typeface="黑体" pitchFamily="2" charset="-122"/>
              </a:rPr>
              <a:t>-</a:t>
            </a:r>
            <a:r>
              <a:rPr lang="zh-TW" altLang="en-US" sz="2200" b="0" i="1" smtClean="0">
                <a:solidFill>
                  <a:schemeClr val="bg1"/>
                </a:solidFill>
                <a:latin typeface="黑体" pitchFamily="2" charset="-122"/>
                <a:ea typeface="黑体" pitchFamily="2" charset="-122"/>
              </a:rPr>
              <a:t>才能</a:t>
            </a:r>
            <a:r>
              <a:rPr lang="zh-TW" altLang="en-US" sz="2200" b="0" i="1" dirty="0" smtClean="0">
                <a:solidFill>
                  <a:schemeClr val="bg1"/>
                </a:solidFill>
                <a:latin typeface="黑体" pitchFamily="2" charset="-122"/>
                <a:ea typeface="黑体" pitchFamily="2" charset="-122"/>
              </a:rPr>
              <a:t>建成</a:t>
            </a:r>
            <a:endParaRPr lang="en-US" altLang="zh-TW" sz="2200" b="0" i="1"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TW" sz="800" b="0" dirty="0" smtClean="0">
              <a:solidFill>
                <a:srgbClr val="C00000"/>
              </a:solidFill>
              <a:latin typeface="黑体" pitchFamily="2" charset="-122"/>
              <a:ea typeface="黑体" pitchFamily="2" charset="-122"/>
            </a:endParaRPr>
          </a:p>
          <a:p>
            <a:pPr marL="342900" indent="-342900">
              <a:spcBef>
                <a:spcPct val="20000"/>
              </a:spcBef>
              <a:buSzPct val="70000"/>
            </a:pPr>
            <a:endParaRPr lang="en-US" altLang="zh-TW" sz="2800" b="0" dirty="0">
              <a:solidFill>
                <a:srgbClr val="C00000"/>
              </a:solidFill>
            </a:endParaRPr>
          </a:p>
        </p:txBody>
      </p:sp>
      <p:sp>
        <p:nvSpPr>
          <p:cNvPr id="29701" name="Text Box 10"/>
          <p:cNvSpPr txBox="1">
            <a:spLocks noChangeArrowheads="1"/>
          </p:cNvSpPr>
          <p:nvPr/>
        </p:nvSpPr>
        <p:spPr bwMode="auto">
          <a:xfrm>
            <a:off x="1841500" y="898525"/>
            <a:ext cx="5849938" cy="541174"/>
          </a:xfrm>
          <a:prstGeom prst="rect">
            <a:avLst/>
          </a:prstGeom>
          <a:noFill/>
          <a:ln w="9525">
            <a:noFill/>
            <a:miter lim="800000"/>
            <a:headEnd/>
            <a:tailEnd/>
          </a:ln>
        </p:spPr>
        <p:txBody>
          <a:bodyPr>
            <a:spAutoFit/>
          </a:bodyPr>
          <a:lstStyle/>
          <a:p>
            <a:pPr algn="r">
              <a:lnSpc>
                <a:spcPts val="3500"/>
              </a:lnSpc>
            </a:pPr>
            <a:r>
              <a:rPr lang="zh-CN" altLang="en-US" sz="3200" b="0" spc="-150" smtClean="0">
                <a:solidFill>
                  <a:schemeClr val="bg1"/>
                </a:solidFill>
                <a:latin typeface="黑体" pitchFamily="2" charset="-122"/>
                <a:ea typeface="黑体" pitchFamily="2" charset="-122"/>
              </a:rPr>
              <a:t>香港国际机场面临重大挑战</a:t>
            </a:r>
            <a:endParaRPr lang="en-US" altLang="zh-TW" sz="3200" b="0" spc="-150" dirty="0">
              <a:solidFill>
                <a:schemeClr val="bg1"/>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53" name="Picture 99" descr="C:\Documents and Settings\HKIC\桌面\Runway presentation\at_L7R9332_hi.jpg"/>
          <p:cNvPicPr>
            <a:picLocks noChangeAspect="1" noChangeArrowheads="1"/>
          </p:cNvPicPr>
          <p:nvPr/>
        </p:nvPicPr>
        <p:blipFill>
          <a:blip r:embed="rId3" cstate="print"/>
          <a:srcRect/>
          <a:stretch>
            <a:fillRect/>
          </a:stretch>
        </p:blipFill>
        <p:spPr bwMode="auto">
          <a:xfrm>
            <a:off x="7645400" y="0"/>
            <a:ext cx="2011363" cy="1438275"/>
          </a:xfrm>
          <a:prstGeom prst="rect">
            <a:avLst/>
          </a:prstGeom>
          <a:noFill/>
          <a:ln w="9525">
            <a:noFill/>
            <a:miter lim="800000"/>
            <a:headEnd/>
            <a:tailEnd/>
          </a:ln>
        </p:spPr>
      </p:pic>
      <p:sp>
        <p:nvSpPr>
          <p:cNvPr id="31754"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31755" name="Text Box 10"/>
          <p:cNvSpPr txBox="1">
            <a:spLocks noChangeArrowheads="1"/>
          </p:cNvSpPr>
          <p:nvPr/>
        </p:nvSpPr>
        <p:spPr bwMode="auto">
          <a:xfrm>
            <a:off x="174625" y="885825"/>
            <a:ext cx="7516813" cy="541174"/>
          </a:xfrm>
          <a:prstGeom prst="rect">
            <a:avLst/>
          </a:prstGeom>
          <a:noFill/>
          <a:ln w="9525">
            <a:noFill/>
            <a:miter lim="800000"/>
            <a:headEnd/>
            <a:tailEnd/>
          </a:ln>
        </p:spPr>
        <p:txBody>
          <a:bodyPr>
            <a:spAutoFit/>
          </a:bodyPr>
          <a:lstStyle/>
          <a:p>
            <a:pPr algn="r">
              <a:lnSpc>
                <a:spcPts val="3500"/>
              </a:lnSpc>
            </a:pPr>
            <a:r>
              <a:rPr lang="zh-CN" altLang="en-US" sz="3200" b="0" spc="-150" smtClean="0">
                <a:solidFill>
                  <a:schemeClr val="bg1"/>
                </a:solidFill>
                <a:latin typeface="黑体" pitchFamily="2" charset="-122"/>
                <a:ea typeface="黑体" pitchFamily="2" charset="-122"/>
              </a:rPr>
              <a:t>香港国际机场面对邻近地区的激烈竞争</a:t>
            </a:r>
            <a:r>
              <a:rPr lang="en-US" altLang="zh-HK" sz="3200" spc="-150" smtClean="0">
                <a:solidFill>
                  <a:schemeClr val="bg1"/>
                </a:solidFill>
              </a:rPr>
              <a:t>/</a:t>
            </a:r>
            <a:r>
              <a:rPr lang="en-US" altLang="zh-HK" sz="3200" spc="-150" dirty="0">
                <a:solidFill>
                  <a:schemeClr val="bg1"/>
                </a:solidFill>
              </a:rPr>
              <a:t>1</a:t>
            </a:r>
            <a:endParaRPr lang="en-US" altLang="zh-TW" sz="3200" spc="-150" dirty="0">
              <a:solidFill>
                <a:schemeClr val="bg1"/>
              </a:solidFill>
            </a:endParaRPr>
          </a:p>
        </p:txBody>
      </p:sp>
      <p:graphicFrame>
        <p:nvGraphicFramePr>
          <p:cNvPr id="11" name="內容版面配置區 5"/>
          <p:cNvGraphicFramePr>
            <a:graphicFrameLocks noGrp="1"/>
          </p:cNvGraphicFramePr>
          <p:nvPr>
            <p:ph sz="half" idx="2"/>
          </p:nvPr>
        </p:nvGraphicFramePr>
        <p:xfrm>
          <a:off x="4652963" y="2351088"/>
          <a:ext cx="4491037" cy="3465512"/>
        </p:xfrm>
        <a:graphic>
          <a:graphicData uri="http://schemas.openxmlformats.org/drawingml/2006/chart">
            <c:chart xmlns:c="http://schemas.openxmlformats.org/drawingml/2006/chart" xmlns:r="http://schemas.openxmlformats.org/officeDocument/2006/relationships" r:id="rId4"/>
          </a:graphicData>
        </a:graphic>
      </p:graphicFrame>
      <p:sp>
        <p:nvSpPr>
          <p:cNvPr id="31756" name="Rectangle 16"/>
          <p:cNvSpPr txBox="1">
            <a:spLocks noChangeArrowheads="1"/>
          </p:cNvSpPr>
          <p:nvPr/>
        </p:nvSpPr>
        <p:spPr bwMode="auto">
          <a:xfrm>
            <a:off x="604838" y="1895475"/>
            <a:ext cx="7813675" cy="1385888"/>
          </a:xfrm>
          <a:prstGeom prst="rect">
            <a:avLst/>
          </a:prstGeom>
          <a:noFill/>
          <a:ln w="9525">
            <a:noFill/>
            <a:miter lim="800000"/>
            <a:headEnd/>
            <a:tailEnd/>
          </a:ln>
        </p:spPr>
        <p:txBody>
          <a:bodyPr/>
          <a:lstStyle/>
          <a:p>
            <a:pPr marL="342900" indent="-342900" algn="ctr">
              <a:spcBef>
                <a:spcPct val="20000"/>
              </a:spcBef>
              <a:buSzPct val="70000"/>
            </a:pPr>
            <a:r>
              <a:rPr lang="zh-CN" altLang="en-US" sz="2800" b="0" smtClean="0">
                <a:latin typeface="黑体" pitchFamily="2" charset="-122"/>
                <a:ea typeface="黑体" pitchFamily="2" charset="-122"/>
              </a:rPr>
              <a:t>竞争对手的扩建计划</a:t>
            </a:r>
            <a:endParaRPr lang="en-US" altLang="zh-TW" sz="2800" b="0" dirty="0">
              <a:latin typeface="黑体" pitchFamily="2" charset="-122"/>
              <a:ea typeface="黑体" pitchFamily="2" charset="-122"/>
            </a:endParaRPr>
          </a:p>
        </p:txBody>
      </p:sp>
      <p:sp>
        <p:nvSpPr>
          <p:cNvPr id="31757" name="文字方塊 10"/>
          <p:cNvSpPr txBox="1">
            <a:spLocks noChangeArrowheads="1"/>
          </p:cNvSpPr>
          <p:nvPr/>
        </p:nvSpPr>
        <p:spPr bwMode="auto">
          <a:xfrm>
            <a:off x="901700" y="6016823"/>
            <a:ext cx="3719513" cy="338554"/>
          </a:xfrm>
          <a:prstGeom prst="rect">
            <a:avLst/>
          </a:prstGeom>
          <a:noFill/>
          <a:ln w="9525">
            <a:noFill/>
            <a:miter lim="800000"/>
            <a:headEnd/>
            <a:tailEnd/>
          </a:ln>
        </p:spPr>
        <p:txBody>
          <a:bodyPr wrap="square">
            <a:spAutoFit/>
          </a:bodyPr>
          <a:lstStyle/>
          <a:p>
            <a:r>
              <a:rPr lang="zh-CN" altLang="en-US" sz="1600" b="0" smtClean="0">
                <a:latin typeface="黑体" pitchFamily="2" charset="-122"/>
                <a:ea typeface="黑体" pitchFamily="2" charset="-122"/>
              </a:rPr>
              <a:t>现有跑道数目</a:t>
            </a:r>
            <a:endParaRPr lang="zh-TW" altLang="en-US" sz="1600" b="0" dirty="0" smtClean="0">
              <a:latin typeface="黑体" pitchFamily="2" charset="-122"/>
              <a:ea typeface="黑体" pitchFamily="2" charset="-122"/>
            </a:endParaRPr>
          </a:p>
        </p:txBody>
      </p:sp>
      <p:sp>
        <p:nvSpPr>
          <p:cNvPr id="31758" name="文字方塊 11"/>
          <p:cNvSpPr txBox="1">
            <a:spLocks noChangeArrowheads="1"/>
          </p:cNvSpPr>
          <p:nvPr/>
        </p:nvSpPr>
        <p:spPr bwMode="auto">
          <a:xfrm>
            <a:off x="4618038" y="6017736"/>
            <a:ext cx="3700462" cy="584775"/>
          </a:xfrm>
          <a:prstGeom prst="rect">
            <a:avLst/>
          </a:prstGeom>
          <a:solidFill>
            <a:schemeClr val="bg1"/>
          </a:solidFill>
          <a:ln w="9525">
            <a:noFill/>
            <a:miter lim="800000"/>
            <a:headEnd/>
            <a:tailEnd/>
          </a:ln>
        </p:spPr>
        <p:txBody>
          <a:bodyPr wrap="square">
            <a:spAutoFit/>
          </a:bodyPr>
          <a:lstStyle/>
          <a:p>
            <a:r>
              <a:rPr lang="zh-TW" altLang="en-US" sz="1600" b="0" smtClean="0">
                <a:latin typeface="黑体" pitchFamily="2" charset="-122"/>
                <a:ea typeface="黑体" pitchFamily="2" charset="-122"/>
              </a:rPr>
              <a:t>计划兴建</a:t>
            </a:r>
            <a:r>
              <a:rPr lang="en-US" altLang="zh-TW" sz="1600" b="0" smtClean="0">
                <a:latin typeface="黑体" pitchFamily="2" charset="-122"/>
                <a:ea typeface="黑体" pitchFamily="2" charset="-122"/>
              </a:rPr>
              <a:t>/</a:t>
            </a:r>
            <a:r>
              <a:rPr lang="zh-CN" altLang="en-US" sz="1600" b="0" smtClean="0">
                <a:latin typeface="黑体" pitchFamily="2" charset="-122"/>
                <a:ea typeface="黑体" pitchFamily="2" charset="-122"/>
              </a:rPr>
              <a:t>正在兴建的跑道数目</a:t>
            </a:r>
            <a:endParaRPr lang="zh-TW" altLang="en-US" sz="1600" b="0" dirty="0" smtClean="0">
              <a:latin typeface="黑体" pitchFamily="2" charset="-122"/>
              <a:ea typeface="黑体" pitchFamily="2" charset="-122"/>
            </a:endParaRPr>
          </a:p>
          <a:p>
            <a:r>
              <a:rPr lang="en-US" altLang="zh-TW" sz="1600" b="0" smtClean="0">
                <a:latin typeface="黑体" pitchFamily="2" charset="-122"/>
                <a:ea typeface="黑体" pitchFamily="2" charset="-122"/>
              </a:rPr>
              <a:t>(</a:t>
            </a:r>
            <a:r>
              <a:rPr lang="zh-CN" altLang="en-US" sz="1600" b="0" smtClean="0">
                <a:latin typeface="黑体" pitchFamily="2" charset="-122"/>
                <a:ea typeface="黑体" pitchFamily="2" charset="-122"/>
              </a:rPr>
              <a:t>目标完工日期</a:t>
            </a:r>
            <a:r>
              <a:rPr lang="en-US" altLang="zh-TW" sz="1600" b="0" smtClean="0">
                <a:latin typeface="黑体" pitchFamily="2" charset="-122"/>
                <a:ea typeface="黑体" pitchFamily="2" charset="-122"/>
              </a:rPr>
              <a:t>)</a:t>
            </a:r>
            <a:endParaRPr lang="zh-TW" altLang="en-US" sz="1600" b="0" dirty="0">
              <a:latin typeface="黑体" pitchFamily="2" charset="-122"/>
              <a:ea typeface="黑体" pitchFamily="2" charset="-122"/>
            </a:endParaRPr>
          </a:p>
        </p:txBody>
      </p:sp>
      <p:sp>
        <p:nvSpPr>
          <p:cNvPr id="12" name="文字方塊 10"/>
          <p:cNvSpPr txBox="1">
            <a:spLocks noChangeArrowheads="1"/>
          </p:cNvSpPr>
          <p:nvPr/>
        </p:nvSpPr>
        <p:spPr bwMode="auto">
          <a:xfrm>
            <a:off x="889000" y="5712023"/>
            <a:ext cx="3719513" cy="307777"/>
          </a:xfrm>
          <a:prstGeom prst="rect">
            <a:avLst/>
          </a:prstGeom>
          <a:solidFill>
            <a:schemeClr val="tx1"/>
          </a:solidFill>
          <a:ln w="9525">
            <a:noFill/>
            <a:miter lim="800000"/>
            <a:headEnd/>
            <a:tailEnd/>
          </a:ln>
        </p:spPr>
        <p:txBody>
          <a:bodyPr wrap="square">
            <a:spAutoFit/>
          </a:bodyPr>
          <a:lstStyle/>
          <a:p>
            <a:pPr algn="ctr"/>
            <a:endParaRPr lang="zh-TW" altLang="en-US" sz="1400" dirty="0">
              <a:solidFill>
                <a:schemeClr val="bg1"/>
              </a:solidFill>
            </a:endParaRPr>
          </a:p>
        </p:txBody>
      </p:sp>
      <p:sp>
        <p:nvSpPr>
          <p:cNvPr id="13" name="文字方塊 10"/>
          <p:cNvSpPr txBox="1">
            <a:spLocks noChangeArrowheads="1"/>
          </p:cNvSpPr>
          <p:nvPr/>
        </p:nvSpPr>
        <p:spPr bwMode="auto">
          <a:xfrm>
            <a:off x="4610100" y="5712023"/>
            <a:ext cx="3719513" cy="307777"/>
          </a:xfrm>
          <a:prstGeom prst="rect">
            <a:avLst/>
          </a:prstGeom>
          <a:solidFill>
            <a:schemeClr val="bg1">
              <a:lumMod val="85000"/>
            </a:schemeClr>
          </a:solidFill>
          <a:ln w="9525">
            <a:solidFill>
              <a:schemeClr val="tx1"/>
            </a:solidFill>
            <a:miter lim="800000"/>
            <a:headEnd/>
            <a:tailEnd/>
          </a:ln>
        </p:spPr>
        <p:txBody>
          <a:bodyPr wrap="square">
            <a:spAutoFit/>
          </a:bodyPr>
          <a:lstStyle/>
          <a:p>
            <a:pPr algn="ctr"/>
            <a:endParaRPr lang="zh-TW" altLang="en-US" sz="1400" dirty="0">
              <a:solidFill>
                <a:schemeClr val="bg1"/>
              </a:solidFill>
            </a:endParaRPr>
          </a:p>
        </p:txBody>
      </p:sp>
      <p:graphicFrame>
        <p:nvGraphicFramePr>
          <p:cNvPr id="15" name="Object 1031"/>
          <p:cNvGraphicFramePr>
            <a:graphicFrameLocks noGrp="1"/>
          </p:cNvGraphicFramePr>
          <p:nvPr/>
        </p:nvGraphicFramePr>
        <p:xfrm>
          <a:off x="0" y="2578100"/>
          <a:ext cx="4483100" cy="3265488"/>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字方塊 1"/>
          <p:cNvSpPr txBox="1"/>
          <p:nvPr/>
        </p:nvSpPr>
        <p:spPr>
          <a:xfrm>
            <a:off x="2707481" y="4788694"/>
            <a:ext cx="868308" cy="355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600" b="1" dirty="0" smtClean="0"/>
              <a:t>(2020)</a:t>
            </a:r>
            <a:endParaRPr lang="zh-TW" altLang="en-US" sz="1600" b="1" dirty="0"/>
          </a:p>
        </p:txBody>
      </p:sp>
      <p:sp>
        <p:nvSpPr>
          <p:cNvPr id="16" name="文字方塊 1"/>
          <p:cNvSpPr txBox="1"/>
          <p:nvPr/>
        </p:nvSpPr>
        <p:spPr>
          <a:xfrm>
            <a:off x="2720180" y="4255294"/>
            <a:ext cx="1267619" cy="355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600" b="1" dirty="0" smtClean="0"/>
              <a:t>(</a:t>
            </a:r>
            <a:r>
              <a:rPr lang="en-US" altLang="zh-TW" sz="1600" dirty="0" smtClean="0"/>
              <a:t>unknown</a:t>
            </a:r>
            <a:r>
              <a:rPr lang="en-US" altLang="zh-TW" sz="1600" b="1" dirty="0" smtClean="0"/>
              <a:t>)</a:t>
            </a:r>
            <a:endParaRPr lang="zh-TW" altLang="en-US" sz="1600" b="1" dirty="0"/>
          </a:p>
        </p:txBody>
      </p:sp>
      <p:sp>
        <p:nvSpPr>
          <p:cNvPr id="17" name="文字方塊 1"/>
          <p:cNvSpPr txBox="1"/>
          <p:nvPr/>
        </p:nvSpPr>
        <p:spPr>
          <a:xfrm>
            <a:off x="3151981" y="2642394"/>
            <a:ext cx="868308" cy="355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600" b="1" dirty="0" smtClean="0"/>
              <a:t>(2020)</a:t>
            </a:r>
            <a:endParaRPr lang="zh-TW" altLang="en-US" sz="1600" b="1" dirty="0"/>
          </a:p>
        </p:txBody>
      </p:sp>
      <p:sp>
        <p:nvSpPr>
          <p:cNvPr id="18" name="文字方塊 1"/>
          <p:cNvSpPr txBox="1"/>
          <p:nvPr/>
        </p:nvSpPr>
        <p:spPr>
          <a:xfrm>
            <a:off x="2707480" y="3709194"/>
            <a:ext cx="1267619" cy="355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600" b="1" dirty="0" smtClean="0"/>
              <a:t>(</a:t>
            </a:r>
            <a:r>
              <a:rPr lang="en-US" altLang="zh-TW" sz="1600" dirty="0" smtClean="0"/>
              <a:t>unknown</a:t>
            </a:r>
            <a:r>
              <a:rPr lang="en-US" altLang="zh-TW" sz="1600" b="1" dirty="0" smtClean="0"/>
              <a:t>)</a:t>
            </a:r>
            <a:endParaRPr lang="zh-TW" altLang="en-US" sz="1600" b="1" dirty="0"/>
          </a:p>
        </p:txBody>
      </p:sp>
      <p:sp>
        <p:nvSpPr>
          <p:cNvPr id="19" name="文字方塊 1"/>
          <p:cNvSpPr txBox="1"/>
          <p:nvPr/>
        </p:nvSpPr>
        <p:spPr>
          <a:xfrm>
            <a:off x="2720181" y="3175794"/>
            <a:ext cx="868308" cy="355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600" b="1" dirty="0" smtClean="0"/>
              <a:t>(2020)</a:t>
            </a:r>
            <a:endParaRPr lang="zh-TW" alt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6" descr="departure board"/>
          <p:cNvPicPr>
            <a:picLocks noChangeAspect="1" noChangeArrowheads="1"/>
          </p:cNvPicPr>
          <p:nvPr/>
        </p:nvPicPr>
        <p:blipFill>
          <a:blip r:embed="rId3" cstate="print"/>
          <a:srcRect/>
          <a:stretch>
            <a:fillRect/>
          </a:stretch>
        </p:blipFill>
        <p:spPr bwMode="auto">
          <a:xfrm>
            <a:off x="7683500" y="0"/>
            <a:ext cx="1917700" cy="1438275"/>
          </a:xfrm>
          <a:prstGeom prst="rect">
            <a:avLst/>
          </a:prstGeom>
          <a:noFill/>
          <a:ln w="9525">
            <a:noFill/>
            <a:miter lim="800000"/>
            <a:headEnd/>
            <a:tailEnd/>
          </a:ln>
        </p:spPr>
      </p:pic>
      <p:sp>
        <p:nvSpPr>
          <p:cNvPr id="33795"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9" name="Text Box 10"/>
          <p:cNvSpPr txBox="1">
            <a:spLocks noChangeArrowheads="1"/>
          </p:cNvSpPr>
          <p:nvPr/>
        </p:nvSpPr>
        <p:spPr bwMode="auto">
          <a:xfrm>
            <a:off x="174625" y="885825"/>
            <a:ext cx="7516813" cy="541174"/>
          </a:xfrm>
          <a:prstGeom prst="rect">
            <a:avLst/>
          </a:prstGeom>
          <a:noFill/>
          <a:ln w="9525">
            <a:noFill/>
            <a:miter lim="800000"/>
            <a:headEnd/>
            <a:tailEnd/>
          </a:ln>
        </p:spPr>
        <p:txBody>
          <a:bodyPr>
            <a:spAutoFit/>
          </a:bodyPr>
          <a:lstStyle/>
          <a:p>
            <a:pPr algn="r">
              <a:lnSpc>
                <a:spcPts val="3500"/>
              </a:lnSpc>
            </a:pPr>
            <a:r>
              <a:rPr lang="zh-CN" altLang="en-US" sz="3200" b="0" spc="-150" smtClean="0">
                <a:solidFill>
                  <a:schemeClr val="bg1"/>
                </a:solidFill>
                <a:latin typeface="黑体" pitchFamily="2" charset="-122"/>
                <a:ea typeface="黑体" pitchFamily="2" charset="-122"/>
              </a:rPr>
              <a:t>香港国际机场面对邻近地区的激烈竞争</a:t>
            </a:r>
            <a:r>
              <a:rPr lang="en-US" altLang="zh-HK" sz="3200" spc="-150" smtClean="0">
                <a:solidFill>
                  <a:schemeClr val="bg1"/>
                </a:solidFill>
              </a:rPr>
              <a:t>/</a:t>
            </a:r>
            <a:r>
              <a:rPr lang="en-US" altLang="zh-HK" sz="3200" spc="-150" dirty="0" smtClean="0">
                <a:solidFill>
                  <a:schemeClr val="bg1"/>
                </a:solidFill>
              </a:rPr>
              <a:t>2</a:t>
            </a:r>
            <a:endParaRPr lang="en-US" altLang="zh-TW" sz="3200" spc="-150" dirty="0">
              <a:solidFill>
                <a:schemeClr val="bg1"/>
              </a:solidFill>
            </a:endParaRPr>
          </a:p>
        </p:txBody>
      </p:sp>
      <p:graphicFrame>
        <p:nvGraphicFramePr>
          <p:cNvPr id="12" name="Group 29"/>
          <p:cNvGraphicFramePr>
            <a:graphicFrameLocks noGrp="1"/>
          </p:cNvGraphicFramePr>
          <p:nvPr>
            <p:ph sz="half" idx="2"/>
          </p:nvPr>
        </p:nvGraphicFramePr>
        <p:xfrm>
          <a:off x="619124" y="3804928"/>
          <a:ext cx="8042275" cy="2736533"/>
        </p:xfrm>
        <a:graphic>
          <a:graphicData uri="http://schemas.openxmlformats.org/drawingml/2006/table">
            <a:tbl>
              <a:tblPr/>
              <a:tblGrid>
                <a:gridCol w="1590676"/>
                <a:gridCol w="1193800"/>
                <a:gridCol w="1143000"/>
                <a:gridCol w="911249"/>
                <a:gridCol w="1184251"/>
                <a:gridCol w="1129112"/>
                <a:gridCol w="890187"/>
              </a:tblGrid>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rgbClr val="FFFFFF"/>
                        </a:solidFill>
                        <a:effectLst/>
                        <a:latin typeface="Arial" charset="0"/>
                        <a:ea typeface="新細明體"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charset="0"/>
                          <a:ea typeface="新細明體" charset="-120"/>
                        </a:rPr>
                        <a:t>2005</a:t>
                      </a:r>
                      <a:endParaRPr kumimoji="0" lang="zh-TW" altLang="en-US" sz="1800" b="1" i="0" u="none" strike="noStrike" cap="none" normalizeH="0" baseline="0" dirty="0" smtClean="0">
                        <a:ln>
                          <a:noFill/>
                        </a:ln>
                        <a:solidFill>
                          <a:schemeClr val="tx1"/>
                        </a:solidFill>
                        <a:effectLst/>
                        <a:latin typeface="Arial" charset="0"/>
                        <a:ea typeface="新細明體"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Arial" charset="0"/>
                        <a:ea typeface="新細明體"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chemeClr val="tx1"/>
                        </a:solidFill>
                        <a:effectLst/>
                        <a:latin typeface="Arial" charset="0"/>
                        <a:ea typeface="新細明體"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charset="0"/>
                          <a:ea typeface="新細明體" charset="-120"/>
                        </a:rPr>
                        <a:t>2010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hMerge="1">
                  <a:txBody>
                    <a:bodyPr/>
                    <a:lstStyle/>
                    <a:p>
                      <a:endParaRPr lang="zh-TW" altLang="en-US"/>
                    </a:p>
                  </a:txBody>
                  <a:tcPr/>
                </a:tc>
                <a:tc hMerge="1">
                  <a:txBody>
                    <a:bodyPr/>
                    <a:lstStyle/>
                    <a:p>
                      <a:endParaRPr lang="zh-TW" altLang="en-US"/>
                    </a:p>
                  </a:txBody>
                  <a:tcPr/>
                </a:tc>
              </a:tr>
              <a:tr h="444818">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rgbClr val="FFFFFF"/>
                        </a:solidFill>
                        <a:effectLst/>
                        <a:latin typeface="Arial" charset="0"/>
                        <a:ea typeface="新細明體"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kumimoji="0" lang="zh-TW" altLang="en-US" sz="1600" b="0" i="0" u="none" strike="noStrike" kern="1200" cap="none" normalizeH="0" baseline="0" smtClean="0">
                          <a:ln>
                            <a:noFill/>
                          </a:ln>
                          <a:solidFill>
                            <a:schemeClr val="tx1"/>
                          </a:solidFill>
                          <a:effectLst/>
                          <a:latin typeface="黑体" pitchFamily="2" charset="-122"/>
                          <a:ea typeface="黑体" pitchFamily="2" charset="-122"/>
                          <a:cs typeface="+mn-cs"/>
                        </a:rPr>
                        <a:t>国际航点</a:t>
                      </a:r>
                      <a:endParaRPr kumimoji="0" lang="zh-TW" altLang="en-US" sz="1600" b="0" i="0" u="none" strike="noStrike" kern="1200" cap="none" normalizeH="0" baseline="0" dirty="0">
                        <a:ln>
                          <a:noFill/>
                        </a:ln>
                        <a:solidFill>
                          <a:schemeClr val="tx1"/>
                        </a:solidFill>
                        <a:effectLst/>
                        <a:latin typeface="黑体" pitchFamily="2" charset="-122"/>
                        <a:ea typeface="黑体" pitchFamily="2" charset="-122"/>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kumimoji="0" lang="zh-TW" altLang="en-US" sz="1600" b="0" i="0" u="none" strike="noStrike" cap="none" normalizeH="0" baseline="0" smtClean="0">
                          <a:ln>
                            <a:noFill/>
                          </a:ln>
                          <a:solidFill>
                            <a:schemeClr val="tx1"/>
                          </a:solidFill>
                          <a:effectLst/>
                          <a:latin typeface="黑体" pitchFamily="2" charset="-122"/>
                          <a:ea typeface="黑体" pitchFamily="2" charset="-122"/>
                        </a:rPr>
                        <a:t>内地航点</a:t>
                      </a:r>
                      <a:endParaRPr lang="zh-TW" altLang="en-US" sz="1600" b="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zh-TW" altLang="en-US" sz="1600" b="0" smtClean="0">
                          <a:latin typeface="黑体" pitchFamily="2" charset="-122"/>
                          <a:ea typeface="黑体" pitchFamily="2" charset="-122"/>
                        </a:rPr>
                        <a:t>总数</a:t>
                      </a:r>
                      <a:endParaRPr lang="zh-TW" altLang="en-US" sz="1600" b="0" dirty="0">
                        <a:latin typeface="黑体" pitchFamily="2" charset="-122"/>
                        <a:ea typeface="黑体"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kumimoji="0" lang="zh-TW" altLang="en-US" sz="1600" b="0" i="0" u="none" strike="noStrike" kern="1200" cap="none" normalizeH="0" baseline="0" smtClean="0">
                          <a:ln>
                            <a:noFill/>
                          </a:ln>
                          <a:solidFill>
                            <a:schemeClr val="tx1"/>
                          </a:solidFill>
                          <a:effectLst/>
                          <a:latin typeface="黑体" pitchFamily="2" charset="-122"/>
                          <a:ea typeface="黑体" pitchFamily="2" charset="-122"/>
                          <a:cs typeface="+mn-cs"/>
                        </a:rPr>
                        <a:t>国际航点</a:t>
                      </a:r>
                      <a:endParaRPr kumimoji="0" lang="zh-TW" altLang="en-US" sz="1600" b="0" i="0" u="none" strike="noStrike" kern="1200" cap="none" normalizeH="0" baseline="0" dirty="0">
                        <a:ln>
                          <a:noFill/>
                        </a:ln>
                        <a:solidFill>
                          <a:schemeClr val="tx1"/>
                        </a:solidFill>
                        <a:effectLst/>
                        <a:latin typeface="黑体" pitchFamily="2" charset="-122"/>
                        <a:ea typeface="黑体" pitchFamily="2" charset="-122"/>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kumimoji="0" lang="zh-TW" altLang="en-US" sz="1600" b="0" i="0" u="none" strike="noStrike" cap="none" normalizeH="0" baseline="0" smtClean="0">
                          <a:ln>
                            <a:noFill/>
                          </a:ln>
                          <a:solidFill>
                            <a:schemeClr val="tx1"/>
                          </a:solidFill>
                          <a:effectLst/>
                          <a:latin typeface="黑体" pitchFamily="2" charset="-122"/>
                          <a:ea typeface="黑体" pitchFamily="2" charset="-122"/>
                        </a:rPr>
                        <a:t>内地航点</a:t>
                      </a:r>
                      <a:endParaRPr lang="zh-TW" altLang="en-US" sz="1600" b="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zh-TW" altLang="en-US" sz="1600" b="0" smtClean="0">
                          <a:latin typeface="黑体" pitchFamily="2" charset="-122"/>
                          <a:ea typeface="黑体" pitchFamily="2" charset="-122"/>
                        </a:rPr>
                        <a:t>总数</a:t>
                      </a:r>
                      <a:endParaRPr lang="zh-TW" altLang="en-US" sz="1600" b="0" dirty="0">
                        <a:latin typeface="黑体" pitchFamily="2" charset="-122"/>
                        <a:ea typeface="黑体"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广州白云机场</a:t>
                      </a:r>
                      <a:endParaRPr kumimoji="0" lang="zh-TW" altLang="en-US" sz="1600" b="0" i="0" u="none" strike="noStrike" cap="none" normalizeH="0" baseline="0" dirty="0" smtClean="0">
                        <a:ln>
                          <a:noFill/>
                        </a:ln>
                        <a:solidFill>
                          <a:srgbClr val="000000"/>
                        </a:solidFill>
                        <a:effectLst/>
                        <a:latin typeface="黑体" pitchFamily="2" charset="-122"/>
                        <a:ea typeface="黑体"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charset="0"/>
                          <a:ea typeface="新細明體" charset="-120"/>
                        </a:rPr>
                        <a:t>35</a:t>
                      </a:r>
                      <a:endParaRPr kumimoji="0" lang="zh-TW" altLang="en-US" sz="1800" b="1"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79</a:t>
                      </a:r>
                      <a:endParaRPr lang="zh-TW" altLang="en-US" b="1"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114</a:t>
                      </a:r>
                      <a:endParaRPr lang="zh-TW" altLang="en-US" b="1"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solidFill>
                            <a:schemeClr val="tx1"/>
                          </a:solidFill>
                        </a:rPr>
                        <a:t>47</a:t>
                      </a:r>
                    </a:p>
                    <a:p>
                      <a:pPr algn="ctr"/>
                      <a:r>
                        <a:rPr lang="en-US" altLang="zh-TW" b="1" dirty="0" smtClean="0">
                          <a:solidFill>
                            <a:srgbClr val="FF0000"/>
                          </a:solidFill>
                        </a:rPr>
                        <a:t>(+34%)</a:t>
                      </a:r>
                      <a:endParaRPr lang="zh-TW" altLang="en-US" b="1" dirty="0">
                        <a:solidFill>
                          <a:srgbClr val="FF0000"/>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107</a:t>
                      </a:r>
                    </a:p>
                    <a:p>
                      <a:pPr algn="ctr"/>
                      <a:r>
                        <a:rPr lang="en-US" altLang="zh-TW" b="1" dirty="0" smtClean="0">
                          <a:solidFill>
                            <a:srgbClr val="FF0000"/>
                          </a:solidFill>
                        </a:rPr>
                        <a:t>(+35%)</a:t>
                      </a:r>
                      <a:endParaRPr lang="zh-TW" altLang="en-US" b="1" dirty="0">
                        <a:solidFill>
                          <a:srgbClr val="FF0000"/>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154</a:t>
                      </a:r>
                    </a:p>
                    <a:p>
                      <a:pPr algn="ctr"/>
                      <a:r>
                        <a:rPr lang="en-US" altLang="zh-TW" b="1" dirty="0" smtClean="0">
                          <a:solidFill>
                            <a:srgbClr val="FF0000"/>
                          </a:solidFill>
                        </a:rPr>
                        <a:t>(+35%)</a:t>
                      </a:r>
                      <a:endParaRPr lang="zh-TW" altLang="en-US" b="1" dirty="0">
                        <a:solidFill>
                          <a:srgbClr val="FF0000"/>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黑体" pitchFamily="2" charset="-122"/>
                          <a:ea typeface="黑体" pitchFamily="2" charset="-122"/>
                        </a:rPr>
                        <a:t>深圳宝安机场</a:t>
                      </a:r>
                      <a:endParaRPr kumimoji="0" lang="zh-TW" altLang="en-US" sz="1600" b="0" i="0" u="none" strike="noStrike" cap="none" normalizeH="0" baseline="0" dirty="0" smtClean="0">
                        <a:ln>
                          <a:noFill/>
                        </a:ln>
                        <a:solidFill>
                          <a:srgbClr val="000000"/>
                        </a:solidFill>
                        <a:effectLst/>
                        <a:latin typeface="黑体" pitchFamily="2" charset="-122"/>
                        <a:ea typeface="黑体"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charset="0"/>
                          <a:ea typeface="新細明體" charset="-120"/>
                        </a:rPr>
                        <a:t>16</a:t>
                      </a:r>
                      <a:endParaRPr kumimoji="0" lang="zh-TW" altLang="en-US" sz="1800" b="1"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57</a:t>
                      </a:r>
                      <a:endParaRPr lang="zh-TW" altLang="en-US" b="1"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73</a:t>
                      </a:r>
                      <a:endParaRPr lang="zh-TW" altLang="en-US" b="1"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solidFill>
                            <a:schemeClr val="tx1"/>
                          </a:solidFill>
                        </a:rPr>
                        <a:t>32</a:t>
                      </a:r>
                    </a:p>
                    <a:p>
                      <a:pPr algn="ctr"/>
                      <a:r>
                        <a:rPr lang="en-US" altLang="zh-TW" b="1" dirty="0" smtClean="0">
                          <a:solidFill>
                            <a:srgbClr val="FF0000"/>
                          </a:solidFill>
                        </a:rPr>
                        <a:t>(+100%)</a:t>
                      </a:r>
                      <a:endParaRPr lang="zh-TW" altLang="en-US" b="1" dirty="0">
                        <a:solidFill>
                          <a:srgbClr val="FF0000"/>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68</a:t>
                      </a:r>
                    </a:p>
                    <a:p>
                      <a:pPr algn="ctr"/>
                      <a:r>
                        <a:rPr lang="en-US" altLang="zh-TW" b="1" dirty="0" smtClean="0">
                          <a:solidFill>
                            <a:srgbClr val="FF0000"/>
                          </a:solidFill>
                        </a:rPr>
                        <a:t>(+19%)</a:t>
                      </a:r>
                      <a:endParaRPr lang="zh-TW" altLang="en-US" b="1" dirty="0">
                        <a:solidFill>
                          <a:srgbClr val="FF0000"/>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100</a:t>
                      </a:r>
                    </a:p>
                    <a:p>
                      <a:pPr algn="ctr"/>
                      <a:r>
                        <a:rPr lang="en-US" altLang="zh-TW" b="1" dirty="0" smtClean="0">
                          <a:solidFill>
                            <a:srgbClr val="FF0000"/>
                          </a:solidFill>
                        </a:rPr>
                        <a:t>(+37%)</a:t>
                      </a:r>
                      <a:endParaRPr lang="zh-TW" altLang="en-US" b="1" dirty="0">
                        <a:solidFill>
                          <a:srgbClr val="FF0000"/>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Arial" charset="0"/>
                          <a:ea typeface="新細明體" charset="-120"/>
                        </a:rPr>
                        <a:t>香港国际机场</a:t>
                      </a:r>
                      <a:endParaRPr kumimoji="0" lang="zh-TW" altLang="en-US" sz="1600" b="1" i="0" u="none" strike="noStrike" cap="none" normalizeH="0" baseline="0" dirty="0" smtClean="0">
                        <a:ln>
                          <a:noFill/>
                        </a:ln>
                        <a:solidFill>
                          <a:srgbClr val="000000"/>
                        </a:solidFill>
                        <a:effectLst/>
                        <a:latin typeface="Arial" charset="0"/>
                        <a:ea typeface="新細明體"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charset="0"/>
                          <a:ea typeface="新細明體" charset="-120"/>
                        </a:rPr>
                        <a:t>100</a:t>
                      </a:r>
                      <a:endParaRPr kumimoji="0" lang="zh-TW" altLang="en-US" sz="1800" b="1" i="0" u="none" strike="noStrike" cap="none" normalizeH="0" baseline="0" dirty="0" smtClean="0">
                        <a:ln>
                          <a:noFill/>
                        </a:ln>
                        <a:solidFill>
                          <a:srgbClr val="000000"/>
                        </a:solidFill>
                        <a:effectLst/>
                        <a:latin typeface="Arial" charset="0"/>
                        <a:ea typeface="新細明體"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41</a:t>
                      </a:r>
                      <a:endParaRPr lang="zh-TW" altLang="en-US" b="1"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141</a:t>
                      </a:r>
                      <a:endParaRPr lang="zh-TW" altLang="en-US" b="1"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119</a:t>
                      </a:r>
                    </a:p>
                    <a:p>
                      <a:pPr algn="ctr"/>
                      <a:r>
                        <a:rPr lang="en-US" altLang="zh-TW" b="1" dirty="0" smtClean="0">
                          <a:solidFill>
                            <a:srgbClr val="FF0000"/>
                          </a:solidFill>
                        </a:rPr>
                        <a:t>(+19%)</a:t>
                      </a:r>
                      <a:endParaRPr lang="zh-TW" altLang="en-US" b="1" dirty="0">
                        <a:solidFill>
                          <a:srgbClr val="FF0000"/>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41</a:t>
                      </a:r>
                    </a:p>
                    <a:p>
                      <a:pPr algn="ctr"/>
                      <a:r>
                        <a:rPr lang="en-US" altLang="zh-TW" b="1" dirty="0" smtClean="0">
                          <a:solidFill>
                            <a:srgbClr val="FF0000"/>
                          </a:solidFill>
                        </a:rPr>
                        <a:t>(0%)</a:t>
                      </a:r>
                      <a:endParaRPr lang="zh-TW" altLang="en-US" b="1" dirty="0">
                        <a:solidFill>
                          <a:srgbClr val="FF0000"/>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a:r>
                        <a:rPr lang="en-US" altLang="zh-TW" b="1" dirty="0" smtClean="0"/>
                        <a:t>160</a:t>
                      </a:r>
                    </a:p>
                    <a:p>
                      <a:pPr algn="ctr"/>
                      <a:r>
                        <a:rPr lang="en-US" altLang="zh-TW" b="1" dirty="0" smtClean="0">
                          <a:solidFill>
                            <a:srgbClr val="FF0000"/>
                          </a:solidFill>
                        </a:rPr>
                        <a:t>(+13%)</a:t>
                      </a:r>
                      <a:endParaRPr lang="zh-TW" altLang="en-US" b="1" dirty="0">
                        <a:solidFill>
                          <a:srgbClr val="FF0000"/>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r>
            </a:tbl>
          </a:graphicData>
        </a:graphic>
      </p:graphicFrame>
      <p:sp>
        <p:nvSpPr>
          <p:cNvPr id="14" name="Rectangle 16"/>
          <p:cNvSpPr txBox="1">
            <a:spLocks noChangeArrowheads="1"/>
          </p:cNvSpPr>
          <p:nvPr/>
        </p:nvSpPr>
        <p:spPr bwMode="auto">
          <a:xfrm>
            <a:off x="592138" y="2060574"/>
            <a:ext cx="8259762" cy="2079625"/>
          </a:xfrm>
          <a:prstGeom prst="rect">
            <a:avLst/>
          </a:prstGeom>
          <a:noFill/>
          <a:ln w="9525">
            <a:noFill/>
            <a:miter lim="800000"/>
            <a:headEnd/>
            <a:tailEnd/>
          </a:ln>
        </p:spPr>
        <p:txBody>
          <a:bodyPr/>
          <a:lstStyle/>
          <a:p>
            <a:pPr marL="342900" lvl="1" indent="-342900">
              <a:spcBef>
                <a:spcPct val="20000"/>
              </a:spcBef>
              <a:buClr>
                <a:srgbClr val="6699FF"/>
              </a:buClr>
              <a:buSzPct val="70000"/>
            </a:pPr>
            <a:r>
              <a:rPr lang="zh-CN" altLang="en-US" sz="2800" b="0" smtClean="0">
                <a:solidFill>
                  <a:schemeClr val="bg1"/>
                </a:solidFill>
                <a:latin typeface="黑体" pitchFamily="2" charset="-122"/>
                <a:ea typeface="黑体" pitchFamily="2" charset="-122"/>
              </a:rPr>
              <a:t>广州及深圳机场提供的国际航点数目分别增加</a:t>
            </a:r>
            <a:r>
              <a:rPr lang="en-US" altLang="zh-HK" sz="2800" b="0" smtClean="0">
                <a:solidFill>
                  <a:schemeClr val="bg1"/>
                </a:solidFill>
                <a:latin typeface="黑体" pitchFamily="2" charset="-122"/>
                <a:ea typeface="黑体" pitchFamily="2" charset="-122"/>
              </a:rPr>
              <a:t>34</a:t>
            </a:r>
            <a:r>
              <a:rPr lang="en-US" altLang="zh-HK" sz="2800" b="0" dirty="0" smtClean="0">
                <a:solidFill>
                  <a:schemeClr val="bg1"/>
                </a:solidFill>
                <a:latin typeface="黑体" pitchFamily="2" charset="-122"/>
                <a:ea typeface="黑体" pitchFamily="2" charset="-122"/>
              </a:rPr>
              <a:t>%</a:t>
            </a:r>
            <a:r>
              <a:rPr lang="zh-TW" altLang="en-US" sz="2800" b="0" dirty="0" smtClean="0">
                <a:solidFill>
                  <a:schemeClr val="bg1"/>
                </a:solidFill>
                <a:latin typeface="黑体" pitchFamily="2" charset="-122"/>
                <a:ea typeface="黑体" pitchFamily="2" charset="-122"/>
              </a:rPr>
              <a:t>及</a:t>
            </a:r>
            <a:r>
              <a:rPr lang="en-US" altLang="zh-HK" sz="2800" b="0" smtClean="0">
                <a:solidFill>
                  <a:schemeClr val="bg1"/>
                </a:solidFill>
                <a:latin typeface="黑体" pitchFamily="2" charset="-122"/>
                <a:ea typeface="黑体" pitchFamily="2" charset="-122"/>
              </a:rPr>
              <a:t>100</a:t>
            </a:r>
            <a:r>
              <a:rPr lang="en-US" altLang="zh-HK" sz="2800" b="0" smtClean="0">
                <a:solidFill>
                  <a:schemeClr val="bg1"/>
                </a:solidFill>
                <a:latin typeface="黑体" pitchFamily="2" charset="-122"/>
                <a:ea typeface="黑体" pitchFamily="2" charset="-122"/>
              </a:rPr>
              <a:t>%</a:t>
            </a:r>
            <a:r>
              <a:rPr lang="zh-CN" altLang="en-US" sz="2800" b="0" smtClean="0">
                <a:solidFill>
                  <a:schemeClr val="bg1"/>
                </a:solidFill>
                <a:latin typeface="黑体" pitchFamily="2" charset="-122"/>
                <a:ea typeface="黑体" pitchFamily="2" charset="-122"/>
              </a:rPr>
              <a:t>，远超香港的</a:t>
            </a:r>
            <a:r>
              <a:rPr lang="en-US" altLang="zh-HK" sz="2800" b="0" smtClean="0">
                <a:solidFill>
                  <a:schemeClr val="bg1"/>
                </a:solidFill>
                <a:latin typeface="黑体" pitchFamily="2" charset="-122"/>
                <a:ea typeface="黑体" pitchFamily="2" charset="-122"/>
              </a:rPr>
              <a:t>19</a:t>
            </a:r>
            <a:r>
              <a:rPr lang="en-US" altLang="zh-HK" sz="2800" b="0" dirty="0" smtClean="0">
                <a:solidFill>
                  <a:schemeClr val="bg1"/>
                </a:solidFill>
                <a:latin typeface="黑体" pitchFamily="2" charset="-122"/>
                <a:ea typeface="黑体" pitchFamily="2" charset="-122"/>
              </a:rPr>
              <a:t>%</a:t>
            </a:r>
          </a:p>
          <a:p>
            <a:pPr marL="342900" lvl="1" indent="-342900">
              <a:spcBef>
                <a:spcPct val="20000"/>
              </a:spcBef>
              <a:buClr>
                <a:srgbClr val="6699FF"/>
              </a:buClr>
              <a:buSzPct val="70000"/>
            </a:pPr>
            <a:endParaRPr lang="en-US" altLang="zh-HK" sz="800" b="0" dirty="0" smtClean="0">
              <a:solidFill>
                <a:schemeClr val="bg1"/>
              </a:solidFill>
              <a:latin typeface="黑体" pitchFamily="2" charset="-122"/>
              <a:ea typeface="黑体" pitchFamily="2" charset="-122"/>
            </a:endParaRPr>
          </a:p>
          <a:p>
            <a:pPr marL="342900" lvl="1" indent="-342900">
              <a:spcBef>
                <a:spcPct val="20000"/>
              </a:spcBef>
              <a:buClr>
                <a:srgbClr val="6699FF"/>
              </a:buClr>
              <a:buSzPct val="70000"/>
            </a:pPr>
            <a:r>
              <a:rPr lang="zh-CN" altLang="en-US" sz="2800" b="0" smtClean="0">
                <a:solidFill>
                  <a:schemeClr val="bg1"/>
                </a:solidFill>
                <a:latin typeface="黑体" pitchFamily="2" charset="-122"/>
                <a:ea typeface="黑体" pitchFamily="2" charset="-122"/>
              </a:rPr>
              <a:t>广州及深圳机场的航点覆盖率正追上香港</a:t>
            </a:r>
            <a:endParaRPr lang="en-US" altLang="zh-HK" sz="2200" b="0" i="1" dirty="0" smtClean="0">
              <a:solidFill>
                <a:schemeClr val="bg1"/>
              </a:solidFill>
            </a:endParaRPr>
          </a:p>
          <a:p>
            <a:pPr marL="800100" lvl="2" indent="-342900">
              <a:spcBef>
                <a:spcPct val="20000"/>
              </a:spcBef>
              <a:buClr>
                <a:srgbClr val="6699FF"/>
              </a:buClr>
              <a:buSzPct val="70000"/>
              <a:buFont typeface="Wingdings" pitchFamily="2" charset="2"/>
              <a:buChar char="n"/>
            </a:pPr>
            <a:endParaRPr lang="en-US" altLang="zh-HK" sz="2200" b="0" i="1" dirty="0" smtClean="0">
              <a:solidFill>
                <a:schemeClr val="bg1"/>
              </a:solidFill>
            </a:endParaRPr>
          </a:p>
          <a:p>
            <a:pPr marL="342900" indent="-342900">
              <a:spcBef>
                <a:spcPct val="20000"/>
              </a:spcBef>
              <a:buSzPct val="70000"/>
            </a:pPr>
            <a:endParaRPr lang="en-US" altLang="zh-HK" sz="2800" b="0" dirty="0" smtClean="0">
              <a:solidFill>
                <a:schemeClr val="bg1"/>
              </a:solidFill>
            </a:endParaRPr>
          </a:p>
          <a:p>
            <a:pPr marL="342900" indent="-342900">
              <a:spcBef>
                <a:spcPct val="20000"/>
              </a:spcBef>
              <a:buSzPct val="70000"/>
            </a:pPr>
            <a:endParaRPr lang="en-US" altLang="zh-HK" sz="2800" b="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2" descr="C:\Documents and Settings\HKIC\桌面\Runway presentation\signs.jpg"/>
          <p:cNvPicPr>
            <a:picLocks noChangeAspect="1" noChangeArrowheads="1"/>
          </p:cNvPicPr>
          <p:nvPr/>
        </p:nvPicPr>
        <p:blipFill>
          <a:blip r:embed="rId3" cstate="print"/>
          <a:srcRect/>
          <a:stretch>
            <a:fillRect/>
          </a:stretch>
        </p:blipFill>
        <p:spPr bwMode="auto">
          <a:xfrm>
            <a:off x="7645400" y="0"/>
            <a:ext cx="1920000" cy="1440000"/>
          </a:xfrm>
          <a:prstGeom prst="rect">
            <a:avLst/>
          </a:prstGeom>
          <a:noFill/>
        </p:spPr>
      </p:pic>
      <p:sp>
        <p:nvSpPr>
          <p:cNvPr id="33795" name="Rectangle 10"/>
          <p:cNvSpPr>
            <a:spLocks noChangeArrowheads="1"/>
          </p:cNvSpPr>
          <p:nvPr/>
        </p:nvSpPr>
        <p:spPr bwMode="auto">
          <a:xfrm>
            <a:off x="0" y="0"/>
            <a:ext cx="7704138" cy="1439863"/>
          </a:xfrm>
          <a:prstGeom prst="rect">
            <a:avLst/>
          </a:prstGeom>
          <a:solidFill>
            <a:srgbClr val="6699FF"/>
          </a:solidFill>
          <a:ln w="9525">
            <a:noFill/>
            <a:miter lim="800000"/>
            <a:headEnd/>
            <a:tailEnd/>
          </a:ln>
        </p:spPr>
        <p:txBody>
          <a:bodyPr wrap="none" anchor="ctr"/>
          <a:lstStyle/>
          <a:p>
            <a:endParaRPr lang="zh-TW" altLang="en-US"/>
          </a:p>
        </p:txBody>
      </p:sp>
      <p:sp>
        <p:nvSpPr>
          <p:cNvPr id="8" name="矩形 7"/>
          <p:cNvSpPr/>
          <p:nvPr/>
        </p:nvSpPr>
        <p:spPr>
          <a:xfrm>
            <a:off x="571500" y="1989435"/>
            <a:ext cx="7975600" cy="2813078"/>
          </a:xfrm>
          <a:prstGeom prst="rect">
            <a:avLst/>
          </a:prstGeom>
        </p:spPr>
        <p:txBody>
          <a:bodyPr wrap="square">
            <a:spAutoFit/>
          </a:bodyPr>
          <a:lstStyle/>
          <a:p>
            <a:pPr marL="342900" indent="-342900">
              <a:spcBef>
                <a:spcPct val="20000"/>
              </a:spcBef>
              <a:buSzPct val="70000"/>
            </a:pPr>
            <a:r>
              <a:rPr lang="zh-CN" altLang="en-US" sz="2800" b="0" smtClean="0">
                <a:solidFill>
                  <a:schemeClr val="bg1"/>
                </a:solidFill>
                <a:latin typeface="黑体" pitchFamily="2" charset="-122"/>
                <a:ea typeface="黑体" pitchFamily="2" charset="-122"/>
              </a:rPr>
              <a:t>广州：联邦快递</a:t>
            </a:r>
            <a:r>
              <a:rPr lang="en-US" altLang="zh-TW" sz="2800" b="0" smtClean="0">
                <a:solidFill>
                  <a:schemeClr val="bg1"/>
                </a:solidFill>
                <a:latin typeface="黑体" pitchFamily="2" charset="-122"/>
                <a:ea typeface="黑体" pitchFamily="2" charset="-122"/>
              </a:rPr>
              <a:t>(</a:t>
            </a:r>
            <a:r>
              <a:rPr lang="en-US" altLang="zh-TW" sz="2800" b="0" smtClean="0">
                <a:solidFill>
                  <a:schemeClr val="bg1"/>
                </a:solidFill>
                <a:latin typeface="黑体" pitchFamily="2" charset="-122"/>
                <a:ea typeface="黑体" pitchFamily="2" charset="-122"/>
              </a:rPr>
              <a:t>FedEx</a:t>
            </a:r>
            <a:r>
              <a:rPr lang="en-US" altLang="zh-TW" sz="2800" b="0" smtClean="0">
                <a:solidFill>
                  <a:schemeClr val="bg1"/>
                </a:solidFill>
                <a:latin typeface="黑体" pitchFamily="2" charset="-122"/>
                <a:ea typeface="黑体" pitchFamily="2" charset="-122"/>
              </a:rPr>
              <a:t>)</a:t>
            </a:r>
            <a:r>
              <a:rPr lang="zh-CN" altLang="en-US" sz="2800" b="0" smtClean="0">
                <a:solidFill>
                  <a:schemeClr val="bg1"/>
                </a:solidFill>
                <a:latin typeface="黑体" pitchFamily="2" charset="-122"/>
                <a:ea typeface="黑体" pitchFamily="2" charset="-122"/>
              </a:rPr>
              <a:t>亚太区转运中心</a:t>
            </a:r>
            <a:endParaRPr lang="en-US" altLang="zh-TW" sz="2800" b="0" dirty="0" smtClean="0">
              <a:solidFill>
                <a:schemeClr val="bg1"/>
              </a:solidFill>
              <a:latin typeface="黑体" pitchFamily="2" charset="-122"/>
              <a:ea typeface="黑体" pitchFamily="2" charset="-122"/>
            </a:endParaRPr>
          </a:p>
          <a:p>
            <a:pPr marL="800100" lvl="1" indent="-342900">
              <a:spcBef>
                <a:spcPct val="20000"/>
              </a:spcBef>
              <a:buClr>
                <a:srgbClr val="6699FF"/>
              </a:buClr>
              <a:buSzPct val="70000"/>
              <a:buFont typeface="Wingdings" pitchFamily="2" charset="2"/>
              <a:buChar char="n"/>
            </a:pPr>
            <a:r>
              <a:rPr lang="en-US" altLang="zh-TW" sz="2200" b="0" i="1" smtClean="0">
                <a:solidFill>
                  <a:schemeClr val="bg1"/>
                </a:solidFill>
                <a:latin typeface="+mj-lt"/>
                <a:ea typeface="黑体" pitchFamily="2" charset="-122"/>
              </a:rPr>
              <a:t>2009</a:t>
            </a:r>
            <a:r>
              <a:rPr lang="zh-TW" altLang="en-US" sz="2200" b="0" i="1" smtClean="0">
                <a:solidFill>
                  <a:schemeClr val="bg1"/>
                </a:solidFill>
                <a:latin typeface="黑体" pitchFamily="2" charset="-122"/>
                <a:ea typeface="黑体" pitchFamily="2" charset="-122"/>
              </a:rPr>
              <a:t>年启用</a:t>
            </a:r>
            <a:endParaRPr lang="en-US" altLang="zh-TW" sz="2200" b="0" i="1" dirty="0" smtClean="0">
              <a:solidFill>
                <a:schemeClr val="bg1"/>
              </a:solidFill>
              <a:latin typeface="黑体" pitchFamily="2" charset="-122"/>
              <a:ea typeface="黑体" pitchFamily="2" charset="-122"/>
            </a:endParaRPr>
          </a:p>
          <a:p>
            <a:pPr marL="800100" lvl="1" indent="-342900">
              <a:spcBef>
                <a:spcPct val="20000"/>
              </a:spcBef>
              <a:buClr>
                <a:srgbClr val="6699FF"/>
              </a:buClr>
              <a:buSzPct val="70000"/>
              <a:buFont typeface="Wingdings" pitchFamily="2" charset="2"/>
              <a:buChar char="n"/>
            </a:pPr>
            <a:r>
              <a:rPr lang="zh-TW" altLang="en-US" sz="2200" b="0" i="1" smtClean="0">
                <a:solidFill>
                  <a:schemeClr val="bg1"/>
                </a:solidFill>
                <a:latin typeface="黑体" pitchFamily="2" charset="-122"/>
                <a:ea typeface="黑体" pitchFamily="2" charset="-122"/>
              </a:rPr>
              <a:t>预计于</a:t>
            </a:r>
            <a:r>
              <a:rPr lang="en-US" altLang="zh-TW" sz="2200" b="0" i="1" smtClean="0">
                <a:solidFill>
                  <a:schemeClr val="bg1"/>
                </a:solidFill>
                <a:latin typeface="+mj-lt"/>
                <a:ea typeface="黑体" pitchFamily="2" charset="-122"/>
              </a:rPr>
              <a:t>2020</a:t>
            </a:r>
            <a:r>
              <a:rPr lang="zh-CN" altLang="en-US" sz="2200" b="0" i="1" smtClean="0">
                <a:solidFill>
                  <a:schemeClr val="bg1"/>
                </a:solidFill>
                <a:latin typeface="黑体" pitchFamily="2" charset="-122"/>
                <a:ea typeface="黑体" pitchFamily="2" charset="-122"/>
              </a:rPr>
              <a:t>年前为中国带来</a:t>
            </a:r>
            <a:r>
              <a:rPr lang="en-US" altLang="zh-TW" sz="2200" b="0" i="1" smtClean="0">
                <a:solidFill>
                  <a:schemeClr val="bg1"/>
                </a:solidFill>
                <a:latin typeface="+mj-lt"/>
                <a:ea typeface="黑体" pitchFamily="2" charset="-122"/>
              </a:rPr>
              <a:t>630</a:t>
            </a:r>
            <a:r>
              <a:rPr lang="zh-CN" altLang="en-US" sz="2200" b="0" i="1" smtClean="0">
                <a:solidFill>
                  <a:schemeClr val="bg1"/>
                </a:solidFill>
                <a:latin typeface="黑体" pitchFamily="2" charset="-122"/>
                <a:ea typeface="黑体" pitchFamily="2" charset="-122"/>
              </a:rPr>
              <a:t>亿美元的直接经济效益</a:t>
            </a:r>
            <a:endParaRPr lang="en-US" altLang="zh-TW" sz="2200" b="0" i="1" dirty="0" smtClean="0">
              <a:solidFill>
                <a:schemeClr val="bg1"/>
              </a:solidFill>
              <a:latin typeface="黑体" pitchFamily="2" charset="-122"/>
              <a:ea typeface="黑体" pitchFamily="2" charset="-122"/>
            </a:endParaRPr>
          </a:p>
          <a:p>
            <a:pPr marL="342900" indent="-342900">
              <a:spcBef>
                <a:spcPct val="20000"/>
              </a:spcBef>
              <a:buSzPct val="70000"/>
            </a:pPr>
            <a:endParaRPr lang="en-US" altLang="zh-TW" sz="800" b="0" dirty="0" smtClean="0">
              <a:solidFill>
                <a:schemeClr val="bg1"/>
              </a:solidFill>
              <a:latin typeface="黑体" pitchFamily="2" charset="-122"/>
              <a:ea typeface="黑体" pitchFamily="2" charset="-122"/>
            </a:endParaRPr>
          </a:p>
          <a:p>
            <a:pPr marL="342900" indent="-342900">
              <a:spcBef>
                <a:spcPct val="20000"/>
              </a:spcBef>
              <a:buSzPct val="70000"/>
            </a:pPr>
            <a:r>
              <a:rPr lang="zh-CN" altLang="en-US" sz="2800" b="0" smtClean="0">
                <a:solidFill>
                  <a:schemeClr val="bg1"/>
                </a:solidFill>
                <a:latin typeface="黑体" pitchFamily="2" charset="-122"/>
                <a:ea typeface="黑体" pitchFamily="2" charset="-122"/>
              </a:rPr>
              <a:t>深圳：联合包裹服务</a:t>
            </a:r>
            <a:r>
              <a:rPr lang="en-US" altLang="zh-TW" sz="2800" b="0" smtClean="0">
                <a:solidFill>
                  <a:schemeClr val="bg1"/>
                </a:solidFill>
                <a:latin typeface="黑体" pitchFamily="2" charset="-122"/>
                <a:ea typeface="黑体" pitchFamily="2" charset="-122"/>
              </a:rPr>
              <a:t>(</a:t>
            </a:r>
            <a:r>
              <a:rPr lang="en-US" altLang="zh-TW" sz="2800" b="0" smtClean="0">
                <a:solidFill>
                  <a:schemeClr val="bg1"/>
                </a:solidFill>
                <a:latin typeface="黑体" pitchFamily="2" charset="-122"/>
                <a:ea typeface="黑体" pitchFamily="2" charset="-122"/>
              </a:rPr>
              <a:t>UPS</a:t>
            </a:r>
            <a:r>
              <a:rPr lang="en-US" altLang="zh-TW" sz="2800" b="0" smtClean="0">
                <a:solidFill>
                  <a:schemeClr val="bg1"/>
                </a:solidFill>
                <a:latin typeface="黑体" pitchFamily="2" charset="-122"/>
                <a:ea typeface="黑体" pitchFamily="2" charset="-122"/>
              </a:rPr>
              <a:t>)</a:t>
            </a:r>
            <a:r>
              <a:rPr lang="zh-CN" altLang="en-US" sz="2800" b="0" smtClean="0">
                <a:solidFill>
                  <a:schemeClr val="bg1"/>
                </a:solidFill>
                <a:latin typeface="黑体" pitchFamily="2" charset="-122"/>
                <a:ea typeface="黑体" pitchFamily="2" charset="-122"/>
              </a:rPr>
              <a:t>亚太区转运中心</a:t>
            </a:r>
            <a:endParaRPr lang="en-US" altLang="zh-TW" sz="2800" b="0" dirty="0" smtClean="0">
              <a:solidFill>
                <a:schemeClr val="bg1"/>
              </a:solidFill>
              <a:latin typeface="黑体" pitchFamily="2" charset="-122"/>
              <a:ea typeface="黑体" pitchFamily="2" charset="-122"/>
            </a:endParaRPr>
          </a:p>
          <a:p>
            <a:pPr marL="800100" lvl="2" indent="-342900">
              <a:spcBef>
                <a:spcPct val="20000"/>
              </a:spcBef>
              <a:buClr>
                <a:srgbClr val="6699FF"/>
              </a:buClr>
              <a:buSzPct val="70000"/>
              <a:buFont typeface="Wingdings" pitchFamily="2" charset="2"/>
              <a:buChar char="n"/>
            </a:pPr>
            <a:r>
              <a:rPr lang="en-US" altLang="zh-TW" sz="2200" b="0" i="1" smtClean="0">
                <a:solidFill>
                  <a:schemeClr val="bg1"/>
                </a:solidFill>
                <a:ea typeface="黑体" pitchFamily="2" charset="-122"/>
              </a:rPr>
              <a:t>2010</a:t>
            </a:r>
            <a:r>
              <a:rPr lang="zh-TW" altLang="en-US" sz="2200" b="0" i="1" smtClean="0">
                <a:solidFill>
                  <a:schemeClr val="bg1"/>
                </a:solidFill>
                <a:latin typeface="黑体" pitchFamily="2" charset="-122"/>
                <a:ea typeface="黑体" pitchFamily="2" charset="-122"/>
              </a:rPr>
              <a:t>年启用</a:t>
            </a:r>
            <a:endParaRPr lang="en-US" altLang="zh-TW" sz="2200" b="0" i="1" dirty="0" smtClean="0">
              <a:solidFill>
                <a:schemeClr val="bg1"/>
              </a:solidFill>
              <a:latin typeface="黑体" pitchFamily="2" charset="-122"/>
              <a:ea typeface="黑体" pitchFamily="2" charset="-122"/>
            </a:endParaRPr>
          </a:p>
          <a:p>
            <a:pPr marL="800100" lvl="2" indent="-342900">
              <a:spcBef>
                <a:spcPct val="20000"/>
              </a:spcBef>
              <a:buClr>
                <a:srgbClr val="6699FF"/>
              </a:buClr>
              <a:buSzPct val="70000"/>
              <a:buFont typeface="Wingdings" pitchFamily="2" charset="2"/>
              <a:buChar char="n"/>
            </a:pPr>
            <a:r>
              <a:rPr lang="zh-CN" altLang="en-US" sz="2200" b="0" i="1" smtClean="0">
                <a:solidFill>
                  <a:schemeClr val="bg1"/>
                </a:solidFill>
                <a:latin typeface="黑体" pitchFamily="2" charset="-122"/>
                <a:ea typeface="黑体" pitchFamily="2" charset="-122"/>
              </a:rPr>
              <a:t>面积较位于菲律宾的旧设施大</a:t>
            </a:r>
            <a:r>
              <a:rPr lang="en-US" altLang="zh-TW" sz="2200" b="0" i="1" smtClean="0">
                <a:solidFill>
                  <a:schemeClr val="bg1"/>
                </a:solidFill>
                <a:latin typeface="+mj-lt"/>
                <a:ea typeface="黑体" pitchFamily="2" charset="-122"/>
              </a:rPr>
              <a:t>1.4</a:t>
            </a:r>
            <a:r>
              <a:rPr lang="zh-TW" altLang="en-US" sz="2200" b="0" i="1" dirty="0" smtClean="0">
                <a:solidFill>
                  <a:schemeClr val="bg1"/>
                </a:solidFill>
                <a:latin typeface="黑体" pitchFamily="2" charset="-122"/>
                <a:ea typeface="黑体" pitchFamily="2" charset="-122"/>
              </a:rPr>
              <a:t>倍</a:t>
            </a:r>
            <a:endParaRPr lang="en-US" altLang="zh-HK" sz="2800" b="0" dirty="0">
              <a:solidFill>
                <a:schemeClr val="bg1"/>
              </a:solidFill>
              <a:latin typeface="黑体" pitchFamily="2" charset="-122"/>
              <a:ea typeface="黑体" pitchFamily="2" charset="-122"/>
            </a:endParaRPr>
          </a:p>
        </p:txBody>
      </p:sp>
      <p:sp>
        <p:nvSpPr>
          <p:cNvPr id="9" name="Text Box 10"/>
          <p:cNvSpPr txBox="1">
            <a:spLocks noChangeArrowheads="1"/>
          </p:cNvSpPr>
          <p:nvPr/>
        </p:nvSpPr>
        <p:spPr bwMode="auto">
          <a:xfrm>
            <a:off x="174625" y="885825"/>
            <a:ext cx="7516813" cy="541174"/>
          </a:xfrm>
          <a:prstGeom prst="rect">
            <a:avLst/>
          </a:prstGeom>
          <a:noFill/>
          <a:ln w="9525">
            <a:noFill/>
            <a:miter lim="800000"/>
            <a:headEnd/>
            <a:tailEnd/>
          </a:ln>
        </p:spPr>
        <p:txBody>
          <a:bodyPr>
            <a:spAutoFit/>
          </a:bodyPr>
          <a:lstStyle/>
          <a:p>
            <a:pPr algn="r">
              <a:lnSpc>
                <a:spcPts val="3500"/>
              </a:lnSpc>
            </a:pPr>
            <a:r>
              <a:rPr lang="zh-CN" altLang="en-US" sz="3200" b="0" spc="-150" smtClean="0">
                <a:solidFill>
                  <a:schemeClr val="bg1"/>
                </a:solidFill>
                <a:latin typeface="黑体" pitchFamily="2" charset="-122"/>
                <a:ea typeface="黑体" pitchFamily="2" charset="-122"/>
              </a:rPr>
              <a:t>香港国际机场面对邻近地区的激烈竞争</a:t>
            </a:r>
            <a:r>
              <a:rPr lang="en-US" altLang="zh-HK" sz="3200" spc="-150" smtClean="0">
                <a:solidFill>
                  <a:schemeClr val="bg1"/>
                </a:solidFill>
              </a:rPr>
              <a:t>/</a:t>
            </a:r>
            <a:r>
              <a:rPr lang="en-US" altLang="zh-HK" sz="3200" spc="-150" dirty="0" smtClean="0">
                <a:solidFill>
                  <a:schemeClr val="bg1"/>
                </a:solidFill>
              </a:rPr>
              <a:t>3</a:t>
            </a:r>
            <a:endParaRPr lang="en-US" altLang="zh-TW" sz="3200" spc="-15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7931</TotalTime>
  <Words>889</Words>
  <Application>Microsoft Office PowerPoint</Application>
  <PresentationFormat>如螢幕大小 (4:3)</PresentationFormat>
  <Paragraphs>171</Paragraphs>
  <Slides>15</Slides>
  <Notes>15</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Elvis Wai-ki Luk</dc:creator>
  <cp:lastModifiedBy>HKIC</cp:lastModifiedBy>
  <cp:revision>783</cp:revision>
  <dcterms:created xsi:type="dcterms:W3CDTF">2003-05-17T09:03:41Z</dcterms:created>
  <dcterms:modified xsi:type="dcterms:W3CDTF">2010-12-02T09:02:09Z</dcterms:modified>
</cp:coreProperties>
</file>